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xml" ContentType="application/vnd.openxmlformats-officedocument.presentationml.notesSlide+xml"/>
  <Override PartName="/ppt/tags/tag59.xml" ContentType="application/vnd.openxmlformats-officedocument.presentationml.tags+xml"/>
  <Override PartName="/ppt/notesSlides/notesSlide2.xml" ContentType="application/vnd.openxmlformats-officedocument.presentationml.notesSlide+xml"/>
  <Override PartName="/ppt/tags/tag60.xml" ContentType="application/vnd.openxmlformats-officedocument.presentationml.tags+xml"/>
  <Override PartName="/ppt/notesSlides/notesSlide3.xml" ContentType="application/vnd.openxmlformats-officedocument.presentationml.notesSlide+xml"/>
  <Override PartName="/ppt/tags/tag61.xml" ContentType="application/vnd.openxmlformats-officedocument.presentationml.tags+xml"/>
  <Override PartName="/ppt/notesSlides/notesSlide4.xml" ContentType="application/vnd.openxmlformats-officedocument.presentationml.notesSlide+xml"/>
  <Override PartName="/ppt/tags/tag62.xml" ContentType="application/vnd.openxmlformats-officedocument.presentationml.tags+xml"/>
  <Override PartName="/ppt/notesSlides/notesSlide5.xml" ContentType="application/vnd.openxmlformats-officedocument.presentationml.notesSlide+xml"/>
  <Override PartName="/ppt/tags/tag63.xml" ContentType="application/vnd.openxmlformats-officedocument.presentationml.tags+xml"/>
  <Override PartName="/ppt/notesSlides/notesSlide6.xml" ContentType="application/vnd.openxmlformats-officedocument.presentationml.notesSlide+xml"/>
  <Override PartName="/ppt/tags/tag64.xml" ContentType="application/vnd.openxmlformats-officedocument.presentationml.tags+xml"/>
  <Override PartName="/ppt/notesSlides/notesSlide7.xml" ContentType="application/vnd.openxmlformats-officedocument.presentationml.notesSlide+xml"/>
  <Override PartName="/ppt/tags/tag65.xml" ContentType="application/vnd.openxmlformats-officedocument.presentationml.tags+xml"/>
  <Override PartName="/ppt/notesSlides/notesSlide8.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63"/>
  </p:notesMasterIdLst>
  <p:sldIdLst>
    <p:sldId id="256" r:id="rId2"/>
    <p:sldId id="334" r:id="rId3"/>
    <p:sldId id="335" r:id="rId4"/>
    <p:sldId id="269" r:id="rId5"/>
    <p:sldId id="257" r:id="rId6"/>
    <p:sldId id="267" r:id="rId7"/>
    <p:sldId id="336" r:id="rId8"/>
    <p:sldId id="339" r:id="rId9"/>
    <p:sldId id="340" r:id="rId10"/>
    <p:sldId id="341" r:id="rId11"/>
    <p:sldId id="327" r:id="rId12"/>
    <p:sldId id="342" r:id="rId13"/>
    <p:sldId id="343" r:id="rId14"/>
    <p:sldId id="345" r:id="rId15"/>
    <p:sldId id="347" r:id="rId16"/>
    <p:sldId id="349" r:id="rId17"/>
    <p:sldId id="351" r:id="rId18"/>
    <p:sldId id="352" r:id="rId19"/>
    <p:sldId id="353" r:id="rId20"/>
    <p:sldId id="354" r:id="rId21"/>
    <p:sldId id="355" r:id="rId22"/>
    <p:sldId id="357" r:id="rId23"/>
    <p:sldId id="358" r:id="rId24"/>
    <p:sldId id="360" r:id="rId25"/>
    <p:sldId id="362" r:id="rId26"/>
    <p:sldId id="361" r:id="rId27"/>
    <p:sldId id="364" r:id="rId28"/>
    <p:sldId id="365" r:id="rId29"/>
    <p:sldId id="366" r:id="rId30"/>
    <p:sldId id="367" r:id="rId31"/>
    <p:sldId id="369" r:id="rId32"/>
    <p:sldId id="370" r:id="rId33"/>
    <p:sldId id="371" r:id="rId34"/>
    <p:sldId id="372" r:id="rId35"/>
    <p:sldId id="374" r:id="rId36"/>
    <p:sldId id="377" r:id="rId37"/>
    <p:sldId id="378" r:id="rId38"/>
    <p:sldId id="420" r:id="rId39"/>
    <p:sldId id="381" r:id="rId40"/>
    <p:sldId id="383" r:id="rId41"/>
    <p:sldId id="384" r:id="rId42"/>
    <p:sldId id="385" r:id="rId43"/>
    <p:sldId id="387" r:id="rId44"/>
    <p:sldId id="388" r:id="rId45"/>
    <p:sldId id="421" r:id="rId46"/>
    <p:sldId id="422" r:id="rId47"/>
    <p:sldId id="423" r:id="rId48"/>
    <p:sldId id="424" r:id="rId49"/>
    <p:sldId id="425" r:id="rId50"/>
    <p:sldId id="426" r:id="rId51"/>
    <p:sldId id="428" r:id="rId52"/>
    <p:sldId id="427" r:id="rId53"/>
    <p:sldId id="429" r:id="rId54"/>
    <p:sldId id="430" r:id="rId55"/>
    <p:sldId id="431" r:id="rId56"/>
    <p:sldId id="432" r:id="rId57"/>
    <p:sldId id="433" r:id="rId58"/>
    <p:sldId id="434" r:id="rId59"/>
    <p:sldId id="390" r:id="rId60"/>
    <p:sldId id="392" r:id="rId61"/>
    <p:sldId id="419" r:id="rId62"/>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2781"/>
    <a:srgbClr val="026E35"/>
    <a:srgbClr val="044595"/>
    <a:srgbClr val="A11212"/>
    <a:srgbClr val="324A7A"/>
    <a:srgbClr val="FDE7E7"/>
    <a:srgbClr val="FBD9D9"/>
    <a:srgbClr val="203A6B"/>
    <a:srgbClr val="DCE5F4"/>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31" autoAdjust="0"/>
    <p:restoredTop sz="94660"/>
  </p:normalViewPr>
  <p:slideViewPr>
    <p:cSldViewPr snapToGrid="0">
      <p:cViewPr varScale="1">
        <p:scale>
          <a:sx n="74" d="100"/>
          <a:sy n="74" d="100"/>
        </p:scale>
        <p:origin x="36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t>2024/6/6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36</a:t>
            </a:fld>
            <a:endParaRPr lang="zh-CN" altLang="en-US"/>
          </a:p>
        </p:txBody>
      </p:sp>
    </p:spTree>
    <p:extLst>
      <p:ext uri="{BB962C8B-B14F-4D97-AF65-F5344CB8AC3E}">
        <p14:creationId xmlns:p14="http://schemas.microsoft.com/office/powerpoint/2010/main" val="3468529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37</a:t>
            </a:fld>
            <a:endParaRPr lang="zh-CN" altLang="en-US"/>
          </a:p>
        </p:txBody>
      </p:sp>
    </p:spTree>
    <p:extLst>
      <p:ext uri="{BB962C8B-B14F-4D97-AF65-F5344CB8AC3E}">
        <p14:creationId xmlns:p14="http://schemas.microsoft.com/office/powerpoint/2010/main" val="4123939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39</a:t>
            </a:fld>
            <a:endParaRPr lang="zh-CN" altLang="en-US"/>
          </a:p>
        </p:txBody>
      </p:sp>
    </p:spTree>
    <p:extLst>
      <p:ext uri="{BB962C8B-B14F-4D97-AF65-F5344CB8AC3E}">
        <p14:creationId xmlns:p14="http://schemas.microsoft.com/office/powerpoint/2010/main" val="3600266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40</a:t>
            </a:fld>
            <a:endParaRPr lang="zh-CN" altLang="en-US"/>
          </a:p>
        </p:txBody>
      </p:sp>
    </p:spTree>
    <p:extLst>
      <p:ext uri="{BB962C8B-B14F-4D97-AF65-F5344CB8AC3E}">
        <p14:creationId xmlns:p14="http://schemas.microsoft.com/office/powerpoint/2010/main" val="33192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41</a:t>
            </a:fld>
            <a:endParaRPr lang="zh-CN" altLang="en-US"/>
          </a:p>
        </p:txBody>
      </p:sp>
    </p:spTree>
    <p:extLst>
      <p:ext uri="{BB962C8B-B14F-4D97-AF65-F5344CB8AC3E}">
        <p14:creationId xmlns:p14="http://schemas.microsoft.com/office/powerpoint/2010/main" val="3659881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42</a:t>
            </a:fld>
            <a:endParaRPr lang="zh-CN" altLang="en-US"/>
          </a:p>
        </p:txBody>
      </p:sp>
    </p:spTree>
    <p:extLst>
      <p:ext uri="{BB962C8B-B14F-4D97-AF65-F5344CB8AC3E}">
        <p14:creationId xmlns:p14="http://schemas.microsoft.com/office/powerpoint/2010/main" val="160275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43</a:t>
            </a:fld>
            <a:endParaRPr lang="zh-CN" altLang="en-US"/>
          </a:p>
        </p:txBody>
      </p:sp>
    </p:spTree>
    <p:extLst>
      <p:ext uri="{BB962C8B-B14F-4D97-AF65-F5344CB8AC3E}">
        <p14:creationId xmlns:p14="http://schemas.microsoft.com/office/powerpoint/2010/main" val="3609797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44</a:t>
            </a:fld>
            <a:endParaRPr lang="zh-CN" altLang="en-US"/>
          </a:p>
        </p:txBody>
      </p:sp>
    </p:spTree>
    <p:extLst>
      <p:ext uri="{BB962C8B-B14F-4D97-AF65-F5344CB8AC3E}">
        <p14:creationId xmlns:p14="http://schemas.microsoft.com/office/powerpoint/2010/main" val="4113219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t>2024/6/6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34.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3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3.xml"/><Relationship Id="rId1" Type="http://schemas.openxmlformats.org/officeDocument/2006/relationships/tags" Target="../tags/tag40.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xml"/><Relationship Id="rId1" Type="http://schemas.openxmlformats.org/officeDocument/2006/relationships/tags" Target="../tags/tag43.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3.xml"/><Relationship Id="rId1" Type="http://schemas.openxmlformats.org/officeDocument/2006/relationships/tags" Target="../tags/tag45.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51.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54.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55.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59.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61.x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3.xml"/><Relationship Id="rId5" Type="http://schemas.openxmlformats.org/officeDocument/2006/relationships/image" Target="../media/image45.pn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4.xml"/><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65.xml"/><Relationship Id="rId5" Type="http://schemas.openxmlformats.org/officeDocument/2006/relationships/image" Target="../media/image48.png"/><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61.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Layout" Target="../slideLayouts/slideLayout4.xml"/><Relationship Id="rId5" Type="http://schemas.openxmlformats.org/officeDocument/2006/relationships/tags" Target="../tags/tag72.xml"/><Relationship Id="rId4" Type="http://schemas.openxmlformats.org/officeDocument/2006/relationships/tags" Target="../tags/tag7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2" y="2113191"/>
            <a:ext cx="9091366" cy="830997"/>
          </a:xfrm>
          <a:prstGeom prst="rect">
            <a:avLst/>
          </a:prstGeom>
          <a:noFill/>
        </p:spPr>
        <p:txBody>
          <a:bodyPr wrap="square" rtlCol="0">
            <a:spAutoFit/>
          </a:bodyPr>
          <a:lstStyle/>
          <a:p>
            <a:pPr algn="ctr"/>
            <a:r>
              <a:rPr lang="zh-CN" altLang="en-US" sz="4800" b="1" dirty="0">
                <a:solidFill>
                  <a:schemeClr val="bg1"/>
                </a:solidFill>
              </a:rPr>
              <a:t>第十章 抠像技术</a:t>
            </a:r>
            <a:endParaRPr lang="en-US" altLang="zh-CN" sz="4800" b="1" dirty="0">
              <a:solidFill>
                <a:schemeClr val="bg1"/>
              </a:solidFill>
            </a:endParaRPr>
          </a:p>
        </p:txBody>
      </p:sp>
      <p:sp>
        <p:nvSpPr>
          <p:cNvPr id="92" name="文本框 91"/>
          <p:cNvSpPr txBox="1"/>
          <p:nvPr/>
        </p:nvSpPr>
        <p:spPr>
          <a:xfrm>
            <a:off x="3926333" y="3687449"/>
            <a:ext cx="4339328" cy="338554"/>
          </a:xfrm>
          <a:prstGeom prst="rect">
            <a:avLst/>
          </a:prstGeom>
          <a:noFill/>
        </p:spPr>
        <p:txBody>
          <a:bodyPr wrap="none" rtlCol="0">
            <a:spAutoFit/>
          </a:bodyPr>
          <a:lstStyle/>
          <a:p>
            <a:pPr algn="ctr"/>
            <a:r>
              <a:rPr lang="en-US" altLang="zh-CN" sz="1600" spc="300" dirty="0">
                <a:solidFill>
                  <a:schemeClr val="bg1"/>
                </a:solidFill>
              </a:rPr>
              <a:t>Chapter Ten Keying techniques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A32AF59-5F4D-357E-B7E4-15CF5D217E86}"/>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3" name="矩形: 圆角 2">
            <a:extLst>
              <a:ext uri="{FF2B5EF4-FFF2-40B4-BE49-F238E27FC236}">
                <a16:creationId xmlns:a16="http://schemas.microsoft.com/office/drawing/2014/main" id="{845A8CF0-8B7B-A216-4091-B19EEB636596}"/>
              </a:ext>
            </a:extLst>
          </p:cNvPr>
          <p:cNvSpPr/>
          <p:nvPr/>
        </p:nvSpPr>
        <p:spPr>
          <a:xfrm>
            <a:off x="2922814" y="1033982"/>
            <a:ext cx="3706576" cy="466459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03:</a:t>
            </a:r>
            <a:r>
              <a:rPr lang="zh-CN" altLang="zh-CN" dirty="0">
                <a:solidFill>
                  <a:schemeClr val="tx1"/>
                </a:solidFill>
                <a:latin typeface="微软雅黑" panose="020B0503020204020204" pitchFamily="34" charset="-122"/>
                <a:ea typeface="微软雅黑" panose="020B0503020204020204" pitchFamily="34" charset="-122"/>
              </a:rPr>
              <a:t>继续在此面板中找到“视图”选项并选择“已校正遮置部分</a:t>
            </a:r>
            <a:r>
              <a:rPr lang="en-US" altLang="zh-CN" dirty="0">
                <a:solidFill>
                  <a:schemeClr val="tx1"/>
                </a:solidFill>
                <a:latin typeface="微软雅黑" panose="020B0503020204020204" pitchFamily="34" charset="-122"/>
                <a:ea typeface="微软雅黑" panose="020B0503020204020204" pitchFamily="34" charset="-122"/>
              </a:rPr>
              <a:t>A</a:t>
            </a:r>
            <a:r>
              <a:rPr lang="zh-CN" altLang="zh-CN" dirty="0">
                <a:solidFill>
                  <a:schemeClr val="tx1"/>
                </a:solidFill>
                <a:latin typeface="微软雅黑" panose="020B0503020204020204" pitchFamily="34" charset="-122"/>
                <a:ea typeface="微软雅黑" panose="020B0503020204020204" pitchFamily="34" charset="-122"/>
              </a:rPr>
              <a:t>”，随后将下方的“颜色匹配准确度”更改为“更准确”，并且调节下方的“黑色区域的</a:t>
            </a:r>
            <a:r>
              <a:rPr lang="en-US" altLang="zh-CN" dirty="0">
                <a:solidFill>
                  <a:schemeClr val="tx1"/>
                </a:solidFill>
                <a:latin typeface="微软雅黑" panose="020B0503020204020204" pitchFamily="34" charset="-122"/>
                <a:ea typeface="微软雅黑" panose="020B0503020204020204" pitchFamily="34" charset="-122"/>
              </a:rPr>
              <a:t>A</a:t>
            </a:r>
            <a:r>
              <a:rPr lang="zh-CN" altLang="zh-CN" dirty="0">
                <a:solidFill>
                  <a:schemeClr val="tx1"/>
                </a:solidFill>
                <a:latin typeface="微软雅黑" panose="020B0503020204020204" pitchFamily="34" charset="-122"/>
                <a:ea typeface="微软雅黑" panose="020B0503020204020204" pitchFamily="34" charset="-122"/>
              </a:rPr>
              <a:t>部分”为</a:t>
            </a:r>
            <a:r>
              <a:rPr lang="en-US" altLang="zh-CN" dirty="0">
                <a:solidFill>
                  <a:schemeClr val="tx1"/>
                </a:solidFill>
                <a:latin typeface="微软雅黑" panose="020B0503020204020204" pitchFamily="34" charset="-122"/>
                <a:ea typeface="微软雅黑" panose="020B0503020204020204" pitchFamily="34" charset="-122"/>
              </a:rPr>
              <a:t>4</a:t>
            </a:r>
            <a:r>
              <a:rPr lang="zh-CN" altLang="zh-CN" dirty="0">
                <a:solidFill>
                  <a:schemeClr val="tx1"/>
                </a:solidFill>
                <a:latin typeface="微软雅黑" panose="020B0503020204020204" pitchFamily="34" charset="-122"/>
                <a:ea typeface="微软雅黑" panose="020B0503020204020204" pitchFamily="34" charset="-122"/>
              </a:rPr>
              <a:t>，“白色区域的</a:t>
            </a:r>
            <a:r>
              <a:rPr lang="en-US" altLang="zh-CN" dirty="0">
                <a:solidFill>
                  <a:schemeClr val="tx1"/>
                </a:solidFill>
                <a:latin typeface="微软雅黑" panose="020B0503020204020204" pitchFamily="34" charset="-122"/>
                <a:ea typeface="微软雅黑" panose="020B0503020204020204" pitchFamily="34" charset="-122"/>
              </a:rPr>
              <a:t>A</a:t>
            </a:r>
            <a:r>
              <a:rPr lang="zh-CN" altLang="zh-CN" dirty="0">
                <a:solidFill>
                  <a:schemeClr val="tx1"/>
                </a:solidFill>
                <a:latin typeface="微软雅黑" panose="020B0503020204020204" pitchFamily="34" charset="-122"/>
                <a:ea typeface="微软雅黑" panose="020B0503020204020204" pitchFamily="34" charset="-122"/>
              </a:rPr>
              <a:t>部分”为</a:t>
            </a:r>
            <a:r>
              <a:rPr lang="en-US" altLang="zh-CN" dirty="0">
                <a:solidFill>
                  <a:schemeClr val="tx1"/>
                </a:solidFill>
                <a:latin typeface="微软雅黑" panose="020B0503020204020204" pitchFamily="34" charset="-122"/>
                <a:ea typeface="微软雅黑" panose="020B0503020204020204" pitchFamily="34" charset="-122"/>
              </a:rPr>
              <a:t>225</a:t>
            </a:r>
            <a:r>
              <a:rPr lang="zh-CN" altLang="zh-CN" dirty="0">
                <a:solidFill>
                  <a:schemeClr val="tx1"/>
                </a:solidFill>
                <a:latin typeface="微软雅黑" panose="020B0503020204020204" pitchFamily="34" charset="-122"/>
                <a:ea typeface="微软雅黑" panose="020B0503020204020204" pitchFamily="34" charset="-122"/>
              </a:rPr>
              <a:t>，如图</a:t>
            </a:r>
            <a:r>
              <a:rPr lang="en-US" altLang="zh-CN" dirty="0">
                <a:solidFill>
                  <a:schemeClr val="tx1"/>
                </a:solidFill>
                <a:latin typeface="微软雅黑" panose="020B0503020204020204" pitchFamily="34" charset="-122"/>
                <a:ea typeface="微软雅黑" panose="020B0503020204020204" pitchFamily="34" charset="-122"/>
              </a:rPr>
              <a:t>10-4</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17" name="等腰三角形 16">
            <a:extLst>
              <a:ext uri="{FF2B5EF4-FFF2-40B4-BE49-F238E27FC236}">
                <a16:creationId xmlns:a16="http://schemas.microsoft.com/office/drawing/2014/main" id="{0DAA1626-558E-DF23-3655-67A2210AD25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BD3C803B-3BA3-D038-8181-7C6DDDA66B58}"/>
              </a:ext>
            </a:extLst>
          </p:cNvPr>
          <p:cNvPicPr>
            <a:picLocks noChangeAspect="1"/>
          </p:cNvPicPr>
          <p:nvPr/>
        </p:nvPicPr>
        <p:blipFill>
          <a:blip r:embed="rId3"/>
          <a:stretch>
            <a:fillRect/>
          </a:stretch>
        </p:blipFill>
        <p:spPr>
          <a:xfrm>
            <a:off x="7052553" y="1033982"/>
            <a:ext cx="3006613" cy="4632031"/>
          </a:xfrm>
          <a:prstGeom prst="rect">
            <a:avLst/>
          </a:prstGeom>
        </p:spPr>
      </p:pic>
      <p:sp>
        <p:nvSpPr>
          <p:cNvPr id="20" name="文本框 19">
            <a:extLst>
              <a:ext uri="{FF2B5EF4-FFF2-40B4-BE49-F238E27FC236}">
                <a16:creationId xmlns:a16="http://schemas.microsoft.com/office/drawing/2014/main" id="{7C3FABD3-09D2-6ECD-2DCF-3D07C60169F2}"/>
              </a:ext>
            </a:extLst>
          </p:cNvPr>
          <p:cNvSpPr txBox="1"/>
          <p:nvPr/>
        </p:nvSpPr>
        <p:spPr>
          <a:xfrm>
            <a:off x="7415899" y="5326576"/>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21" name="组合 20">
            <a:extLst>
              <a:ext uri="{FF2B5EF4-FFF2-40B4-BE49-F238E27FC236}">
                <a16:creationId xmlns:a16="http://schemas.microsoft.com/office/drawing/2014/main" id="{DDF7E9E7-5FF3-4FB1-CED6-101CC8FB0C40}"/>
              </a:ext>
            </a:extLst>
          </p:cNvPr>
          <p:cNvGrpSpPr/>
          <p:nvPr/>
        </p:nvGrpSpPr>
        <p:grpSpPr>
          <a:xfrm>
            <a:off x="52157" y="1102122"/>
            <a:ext cx="2165030" cy="958305"/>
            <a:chOff x="50707" y="1481511"/>
            <a:chExt cx="2165030" cy="958305"/>
          </a:xfrm>
        </p:grpSpPr>
        <p:sp>
          <p:nvSpPr>
            <p:cNvPr id="22" name="矩形: 圆角 21">
              <a:extLst>
                <a:ext uri="{FF2B5EF4-FFF2-40B4-BE49-F238E27FC236}">
                  <a16:creationId xmlns:a16="http://schemas.microsoft.com/office/drawing/2014/main" id="{441D5ACF-F00D-4995-9540-18E9DA7367FF}"/>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7A1F6F4-169E-5759-6989-E4C524BA7F9A}"/>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课堂案例</a:t>
              </a:r>
              <a:r>
                <a:rPr lang="en-US" altLang="zh-CN" sz="2800" b="1" dirty="0">
                  <a:solidFill>
                    <a:schemeClr val="bg1"/>
                  </a:solidFill>
                </a:rPr>
                <a:t>——</a:t>
              </a:r>
              <a:r>
                <a:rPr lang="zh-CN" altLang="en-US" sz="2800" b="1" dirty="0">
                  <a:solidFill>
                    <a:schemeClr val="bg1"/>
                  </a:solidFill>
                </a:rPr>
                <a:t>绿幕抠像</a:t>
              </a:r>
            </a:p>
          </p:txBody>
        </p:sp>
      </p:grpSp>
    </p:spTree>
    <p:custDataLst>
      <p:tags r:id="rId1"/>
    </p:custDataLst>
    <p:extLst>
      <p:ext uri="{BB962C8B-B14F-4D97-AF65-F5344CB8AC3E}">
        <p14:creationId xmlns:p14="http://schemas.microsoft.com/office/powerpoint/2010/main" val="47224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F03DC3A-655A-7D44-A1BB-9A7D6A47FDF6}"/>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3" name="矩形: 圆角 2">
            <a:extLst>
              <a:ext uri="{FF2B5EF4-FFF2-40B4-BE49-F238E27FC236}">
                <a16:creationId xmlns:a16="http://schemas.microsoft.com/office/drawing/2014/main" id="{4EDF992D-6721-BCCC-7BD9-C6A759CD8EB3}"/>
              </a:ext>
            </a:extLst>
          </p:cNvPr>
          <p:cNvSpPr/>
          <p:nvPr/>
        </p:nvSpPr>
        <p:spPr>
          <a:xfrm>
            <a:off x="2759537" y="887114"/>
            <a:ext cx="3837206" cy="523609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04:</a:t>
            </a:r>
            <a:r>
              <a:rPr lang="zh-CN" altLang="zh-CN" dirty="0">
                <a:solidFill>
                  <a:schemeClr val="tx1"/>
                </a:solidFill>
                <a:latin typeface="微软雅黑" panose="020B0503020204020204" pitchFamily="34" charset="-122"/>
                <a:ea typeface="微软雅黑" panose="020B0503020204020204" pitchFamily="34" charset="-122"/>
              </a:rPr>
              <a:t>再次回到此“效果控件”上方，将“视图”设置为“已校正遮罩部分</a:t>
            </a:r>
            <a:r>
              <a:rPr lang="en-US" altLang="zh-CN" dirty="0">
                <a:solidFill>
                  <a:schemeClr val="tx1"/>
                </a:solidFill>
                <a:latin typeface="微软雅黑" panose="020B0503020204020204" pitchFamily="34" charset="-122"/>
                <a:ea typeface="微软雅黑" panose="020B0503020204020204" pitchFamily="34" charset="-122"/>
              </a:rPr>
              <a:t>B</a:t>
            </a:r>
            <a:r>
              <a:rPr lang="zh-CN" altLang="zh-CN" dirty="0">
                <a:solidFill>
                  <a:schemeClr val="tx1"/>
                </a:solidFill>
                <a:latin typeface="微软雅黑" panose="020B0503020204020204" pitchFamily="34" charset="-122"/>
                <a:ea typeface="微软雅黑" panose="020B0503020204020204" pitchFamily="34" charset="-122"/>
              </a:rPr>
              <a:t>”，并且将下方的“黑色的部分</a:t>
            </a:r>
            <a:r>
              <a:rPr lang="en-US" altLang="zh-CN" dirty="0">
                <a:solidFill>
                  <a:schemeClr val="tx1"/>
                </a:solidFill>
                <a:latin typeface="微软雅黑" panose="020B0503020204020204" pitchFamily="34" charset="-122"/>
                <a:ea typeface="微软雅黑" panose="020B0503020204020204" pitchFamily="34" charset="-122"/>
              </a:rPr>
              <a:t>B</a:t>
            </a:r>
            <a:r>
              <a:rPr lang="zh-CN" altLang="zh-CN" dirty="0">
                <a:solidFill>
                  <a:schemeClr val="tx1"/>
                </a:solidFill>
                <a:latin typeface="微软雅黑" panose="020B0503020204020204" pitchFamily="34" charset="-122"/>
                <a:ea typeface="微软雅黑" panose="020B0503020204020204" pitchFamily="34" charset="-122"/>
              </a:rPr>
              <a:t>”设置为</a:t>
            </a:r>
            <a:r>
              <a:rPr lang="en-US" altLang="zh-CN" dirty="0">
                <a:solidFill>
                  <a:schemeClr val="tx1"/>
                </a:solidFill>
                <a:latin typeface="微软雅黑" panose="020B0503020204020204" pitchFamily="34" charset="-122"/>
                <a:ea typeface="微软雅黑" panose="020B0503020204020204" pitchFamily="34" charset="-122"/>
              </a:rPr>
              <a:t>50</a:t>
            </a:r>
            <a:r>
              <a:rPr lang="zh-CN" altLang="zh-CN" dirty="0">
                <a:solidFill>
                  <a:schemeClr val="tx1"/>
                </a:solidFill>
                <a:latin typeface="微软雅黑" panose="020B0503020204020204" pitchFamily="34" charset="-122"/>
                <a:ea typeface="微软雅黑" panose="020B0503020204020204" pitchFamily="34" charset="-122"/>
              </a:rPr>
              <a:t>，“白色区域中的</a:t>
            </a:r>
            <a:r>
              <a:rPr lang="en-US" altLang="zh-CN" dirty="0">
                <a:solidFill>
                  <a:schemeClr val="tx1"/>
                </a:solidFill>
                <a:latin typeface="微软雅黑" panose="020B0503020204020204" pitchFamily="34" charset="-122"/>
                <a:ea typeface="微软雅黑" panose="020B0503020204020204" pitchFamily="34" charset="-122"/>
              </a:rPr>
              <a:t>B</a:t>
            </a:r>
            <a:r>
              <a:rPr lang="zh-CN" altLang="zh-CN" dirty="0">
                <a:solidFill>
                  <a:schemeClr val="tx1"/>
                </a:solidFill>
                <a:latin typeface="微软雅黑" panose="020B0503020204020204" pitchFamily="34" charset="-122"/>
                <a:ea typeface="微软雅黑" panose="020B0503020204020204" pitchFamily="34" charset="-122"/>
              </a:rPr>
              <a:t>部分” 设置为</a:t>
            </a:r>
            <a:r>
              <a:rPr lang="en-US" altLang="zh-CN" dirty="0">
                <a:solidFill>
                  <a:schemeClr val="tx1"/>
                </a:solidFill>
                <a:latin typeface="微软雅黑" panose="020B0503020204020204" pitchFamily="34" charset="-122"/>
                <a:ea typeface="微软雅黑" panose="020B0503020204020204" pitchFamily="34" charset="-122"/>
              </a:rPr>
              <a:t>240</a:t>
            </a:r>
            <a:r>
              <a:rPr lang="zh-CN" altLang="zh-CN" dirty="0">
                <a:solidFill>
                  <a:schemeClr val="tx1"/>
                </a:solidFill>
                <a:latin typeface="微软雅黑" panose="020B0503020204020204" pitchFamily="34" charset="-122"/>
                <a:ea typeface="微软雅黑" panose="020B0503020204020204" pitchFamily="34" charset="-122"/>
              </a:rPr>
              <a:t>，“白色区域外的</a:t>
            </a:r>
            <a:r>
              <a:rPr lang="en-US" altLang="zh-CN" dirty="0">
                <a:solidFill>
                  <a:schemeClr val="tx1"/>
                </a:solidFill>
                <a:latin typeface="微软雅黑" panose="020B0503020204020204" pitchFamily="34" charset="-122"/>
                <a:ea typeface="微软雅黑" panose="020B0503020204020204" pitchFamily="34" charset="-122"/>
              </a:rPr>
              <a:t>B</a:t>
            </a:r>
            <a:r>
              <a:rPr lang="zh-CN" altLang="zh-CN" dirty="0">
                <a:solidFill>
                  <a:schemeClr val="tx1"/>
                </a:solidFill>
                <a:latin typeface="微软雅黑" panose="020B0503020204020204" pitchFamily="34" charset="-122"/>
                <a:ea typeface="微软雅黑" panose="020B0503020204020204" pitchFamily="34" charset="-122"/>
              </a:rPr>
              <a:t>部分” 设置为</a:t>
            </a:r>
            <a:r>
              <a:rPr lang="en-US" altLang="zh-CN" dirty="0">
                <a:solidFill>
                  <a:schemeClr val="tx1"/>
                </a:solidFill>
                <a:latin typeface="微软雅黑" panose="020B0503020204020204" pitchFamily="34" charset="-122"/>
                <a:ea typeface="微软雅黑" panose="020B0503020204020204" pitchFamily="34" charset="-122"/>
              </a:rPr>
              <a:t>160</a:t>
            </a:r>
            <a:r>
              <a:rPr lang="zh-CN" altLang="zh-CN" dirty="0">
                <a:solidFill>
                  <a:schemeClr val="tx1"/>
                </a:solidFill>
                <a:latin typeface="微软雅黑" panose="020B0503020204020204" pitchFamily="34" charset="-122"/>
                <a:ea typeface="微软雅黑" panose="020B0503020204020204" pitchFamily="34" charset="-122"/>
              </a:rPr>
              <a:t>，如图</a:t>
            </a:r>
            <a:r>
              <a:rPr lang="en-US" altLang="zh-CN" dirty="0">
                <a:solidFill>
                  <a:schemeClr val="tx1"/>
                </a:solidFill>
                <a:latin typeface="微软雅黑" panose="020B0503020204020204" pitchFamily="34" charset="-122"/>
                <a:ea typeface="微软雅黑" panose="020B0503020204020204" pitchFamily="34" charset="-122"/>
              </a:rPr>
              <a:t>10-5</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12" name="文本框 11">
            <a:extLst>
              <a:ext uri="{FF2B5EF4-FFF2-40B4-BE49-F238E27FC236}">
                <a16:creationId xmlns:a16="http://schemas.microsoft.com/office/drawing/2014/main" id="{DF95558B-1C05-22FC-0190-F878EC7D074F}"/>
              </a:ext>
            </a:extLst>
          </p:cNvPr>
          <p:cNvSpPr txBox="1"/>
          <p:nvPr/>
        </p:nvSpPr>
        <p:spPr>
          <a:xfrm>
            <a:off x="7494808" y="5590601"/>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a:t>
            </a:r>
            <a:r>
              <a:rPr lang="en-US" altLang="zh-CN" kern="100" dirty="0">
                <a:latin typeface="Calibri" panose="020F0502020204030204" pitchFamily="34" charset="0"/>
                <a:ea typeface="宋体" panose="02010600030101010101" pitchFamily="2" charset="-122"/>
                <a:cs typeface="宋体" panose="02010600030101010101" pitchFamily="2" charset="-122"/>
              </a:rPr>
              <a:t>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0" name="等腰三角形 19">
            <a:extLst>
              <a:ext uri="{FF2B5EF4-FFF2-40B4-BE49-F238E27FC236}">
                <a16:creationId xmlns:a16="http://schemas.microsoft.com/office/drawing/2014/main" id="{CF968D3A-01B9-DE2D-8D38-EA4AE81DD4B2}"/>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8B670071-FAD6-7FAE-4ABF-2D381F5397D5}"/>
              </a:ext>
            </a:extLst>
          </p:cNvPr>
          <p:cNvPicPr>
            <a:picLocks noChangeAspect="1"/>
          </p:cNvPicPr>
          <p:nvPr/>
        </p:nvPicPr>
        <p:blipFill>
          <a:blip r:embed="rId3"/>
          <a:stretch>
            <a:fillRect/>
          </a:stretch>
        </p:blipFill>
        <p:spPr>
          <a:xfrm>
            <a:off x="6964917" y="1153339"/>
            <a:ext cx="3098498" cy="4822914"/>
          </a:xfrm>
          <a:prstGeom prst="rect">
            <a:avLst/>
          </a:prstGeom>
        </p:spPr>
      </p:pic>
      <p:grpSp>
        <p:nvGrpSpPr>
          <p:cNvPr id="27" name="组合 26">
            <a:extLst>
              <a:ext uri="{FF2B5EF4-FFF2-40B4-BE49-F238E27FC236}">
                <a16:creationId xmlns:a16="http://schemas.microsoft.com/office/drawing/2014/main" id="{BC88B798-35D8-7CE3-AB61-026DC78B2DBA}"/>
              </a:ext>
            </a:extLst>
          </p:cNvPr>
          <p:cNvGrpSpPr/>
          <p:nvPr/>
        </p:nvGrpSpPr>
        <p:grpSpPr>
          <a:xfrm>
            <a:off x="19503" y="1102122"/>
            <a:ext cx="2165030" cy="958305"/>
            <a:chOff x="50707" y="1481511"/>
            <a:chExt cx="2165030" cy="958305"/>
          </a:xfrm>
        </p:grpSpPr>
        <p:sp>
          <p:nvSpPr>
            <p:cNvPr id="28" name="矩形: 圆角 27">
              <a:extLst>
                <a:ext uri="{FF2B5EF4-FFF2-40B4-BE49-F238E27FC236}">
                  <a16:creationId xmlns:a16="http://schemas.microsoft.com/office/drawing/2014/main" id="{3BD0E63E-C62F-6F7D-8966-1402756B2D6F}"/>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00ABE6D3-4D8D-4109-BE71-70960ED1BCDB}"/>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课堂案例</a:t>
              </a:r>
              <a:r>
                <a:rPr lang="en-US" altLang="zh-CN" sz="2800" b="1" dirty="0">
                  <a:solidFill>
                    <a:schemeClr val="bg1"/>
                  </a:solidFill>
                </a:rPr>
                <a:t>——</a:t>
              </a:r>
              <a:r>
                <a:rPr lang="zh-CN" altLang="en-US" sz="2800" b="1" dirty="0">
                  <a:solidFill>
                    <a:schemeClr val="bg1"/>
                  </a:solidFill>
                </a:rPr>
                <a:t>绿幕抠像</a:t>
              </a:r>
            </a:p>
          </p:txBody>
        </p:sp>
      </p:gr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E669685-5D46-098F-4772-0534850135A0}"/>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5" name="矩形: 圆角 4">
            <a:extLst>
              <a:ext uri="{FF2B5EF4-FFF2-40B4-BE49-F238E27FC236}">
                <a16:creationId xmlns:a16="http://schemas.microsoft.com/office/drawing/2014/main" id="{C20E5FC2-8B62-C7CE-C5C5-F65EB64CC3BF}"/>
              </a:ext>
            </a:extLst>
          </p:cNvPr>
          <p:cNvSpPr/>
          <p:nvPr/>
        </p:nvSpPr>
        <p:spPr>
          <a:xfrm>
            <a:off x="2759537" y="887115"/>
            <a:ext cx="8882734" cy="131724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highlight>
                  <a:srgbClr val="FFFFFF"/>
                </a:highligh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再次回到此“效果控件”上方，将“视图”设置为“已校正遮罩”，随后将下方的“黑色遮罩”设置为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，“白色遮罩” 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所示。最后将“视图”改为“最终输出”。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0904C227-C854-6AE6-B8B3-9B5B02C82D0C}"/>
              </a:ext>
            </a:extLst>
          </p:cNvPr>
          <p:cNvGrpSpPr/>
          <p:nvPr/>
        </p:nvGrpSpPr>
        <p:grpSpPr>
          <a:xfrm>
            <a:off x="30389" y="1064025"/>
            <a:ext cx="2165030" cy="958305"/>
            <a:chOff x="50707" y="1481511"/>
            <a:chExt cx="2165030" cy="958305"/>
          </a:xfrm>
        </p:grpSpPr>
        <p:sp>
          <p:nvSpPr>
            <p:cNvPr id="7" name="矩形: 圆角 6">
              <a:extLst>
                <a:ext uri="{FF2B5EF4-FFF2-40B4-BE49-F238E27FC236}">
                  <a16:creationId xmlns:a16="http://schemas.microsoft.com/office/drawing/2014/main" id="{08EC8BC9-7F95-F660-A36B-7A65E0CAAB9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4B7F8D95-77F8-76B7-2F53-97B9D368857A}"/>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课堂案例</a:t>
              </a:r>
              <a:r>
                <a:rPr lang="en-US" altLang="zh-CN" sz="2800" b="1" dirty="0">
                  <a:solidFill>
                    <a:schemeClr val="bg1"/>
                  </a:solidFill>
                </a:rPr>
                <a:t>——</a:t>
              </a:r>
              <a:r>
                <a:rPr lang="zh-CN" altLang="en-US" sz="2800" b="1" dirty="0">
                  <a:solidFill>
                    <a:schemeClr val="bg1"/>
                  </a:solidFill>
                </a:rPr>
                <a:t>绿幕抠像</a:t>
              </a:r>
            </a:p>
          </p:txBody>
        </p:sp>
      </p:grpSp>
      <p:sp>
        <p:nvSpPr>
          <p:cNvPr id="9" name="等腰三角形 8">
            <a:extLst>
              <a:ext uri="{FF2B5EF4-FFF2-40B4-BE49-F238E27FC236}">
                <a16:creationId xmlns:a16="http://schemas.microsoft.com/office/drawing/2014/main" id="{569F7648-7C29-F8BF-6B2E-F5C887E6DBB4}"/>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7A681256-97D4-BC5C-B0BA-457FBB890F7A}"/>
              </a:ext>
            </a:extLst>
          </p:cNvPr>
          <p:cNvPicPr>
            <a:picLocks noChangeAspect="1"/>
          </p:cNvPicPr>
          <p:nvPr/>
        </p:nvPicPr>
        <p:blipFill>
          <a:blip r:embed="rId3"/>
          <a:stretch>
            <a:fillRect/>
          </a:stretch>
        </p:blipFill>
        <p:spPr>
          <a:xfrm>
            <a:off x="3182801" y="2298336"/>
            <a:ext cx="2156644" cy="3394532"/>
          </a:xfrm>
          <a:prstGeom prst="rect">
            <a:avLst/>
          </a:prstGeom>
        </p:spPr>
      </p:pic>
      <p:sp>
        <p:nvSpPr>
          <p:cNvPr id="21" name="矩形: 圆角 20">
            <a:extLst>
              <a:ext uri="{FF2B5EF4-FFF2-40B4-BE49-F238E27FC236}">
                <a16:creationId xmlns:a16="http://schemas.microsoft.com/office/drawing/2014/main" id="{EB5BC3BD-D1CD-0928-AFEE-461D26435118}"/>
              </a:ext>
            </a:extLst>
          </p:cNvPr>
          <p:cNvSpPr/>
          <p:nvPr/>
        </p:nvSpPr>
        <p:spPr>
          <a:xfrm>
            <a:off x="2803082" y="5819505"/>
            <a:ext cx="8882734" cy="95104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06</a:t>
            </a:r>
            <a:r>
              <a:rPr lang="zh-CN" altLang="zh-CN" dirty="0">
                <a:solidFill>
                  <a:schemeClr val="tx1"/>
                </a:solidFill>
                <a:latin typeface="微软雅黑" panose="020B0503020204020204" pitchFamily="34" charset="-122"/>
                <a:ea typeface="微软雅黑" panose="020B0503020204020204" pitchFamily="34" charset="-122"/>
              </a:rPr>
              <a:t>：继续选中“宠物”图层，然后在“效果”面板中搜索“</a:t>
            </a:r>
            <a:r>
              <a:rPr lang="en-US" altLang="zh-CN" dirty="0" err="1">
                <a:solidFill>
                  <a:schemeClr val="tx1"/>
                </a:solidFill>
                <a:latin typeface="微软雅黑" panose="020B0503020204020204" pitchFamily="34" charset="-122"/>
                <a:ea typeface="微软雅黑" panose="020B0503020204020204" pitchFamily="34" charset="-122"/>
              </a:rPr>
              <a:t>KeyCleaner</a:t>
            </a:r>
            <a:r>
              <a:rPr lang="zh-CN" altLang="zh-CN" dirty="0">
                <a:solidFill>
                  <a:schemeClr val="tx1"/>
                </a:solidFill>
                <a:latin typeface="微软雅黑" panose="020B0503020204020204" pitchFamily="34" charset="-122"/>
                <a:ea typeface="微软雅黑" panose="020B0503020204020204" pitchFamily="34" charset="-122"/>
              </a:rPr>
              <a:t>（抠像清洁器）”并且双击进行添加，并将“其他边缘半径”设置为</a:t>
            </a:r>
            <a:r>
              <a:rPr lang="en-US" altLang="zh-CN" dirty="0">
                <a:solidFill>
                  <a:schemeClr val="tx1"/>
                </a:solidFill>
                <a:latin typeface="微软雅黑" panose="020B0503020204020204" pitchFamily="34" charset="-122"/>
                <a:ea typeface="微软雅黑" panose="020B0503020204020204" pitchFamily="34" charset="-122"/>
              </a:rPr>
              <a:t>2.5</a:t>
            </a:r>
            <a:r>
              <a:rPr lang="zh-CN" altLang="zh-CN" dirty="0">
                <a:solidFill>
                  <a:schemeClr val="tx1"/>
                </a:solidFill>
                <a:latin typeface="微软雅黑" panose="020B0503020204020204" pitchFamily="34" charset="-122"/>
                <a:ea typeface="微软雅黑" panose="020B0503020204020204" pitchFamily="34" charset="-122"/>
              </a:rPr>
              <a:t>，如图</a:t>
            </a:r>
            <a:r>
              <a:rPr lang="en-US" altLang="zh-CN" dirty="0">
                <a:solidFill>
                  <a:schemeClr val="tx1"/>
                </a:solidFill>
                <a:latin typeface="微软雅黑" panose="020B0503020204020204" pitchFamily="34" charset="-122"/>
                <a:ea typeface="微软雅黑" panose="020B0503020204020204" pitchFamily="34" charset="-122"/>
              </a:rPr>
              <a:t>10-7</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23" name="文本框 22">
            <a:extLst>
              <a:ext uri="{FF2B5EF4-FFF2-40B4-BE49-F238E27FC236}">
                <a16:creationId xmlns:a16="http://schemas.microsoft.com/office/drawing/2014/main" id="{F676B1F1-1246-9A4F-7FCF-3AD255B701CA}"/>
              </a:ext>
            </a:extLst>
          </p:cNvPr>
          <p:cNvSpPr txBox="1"/>
          <p:nvPr/>
        </p:nvSpPr>
        <p:spPr>
          <a:xfrm>
            <a:off x="2661563" y="5386855"/>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4" name="图片 23">
            <a:extLst>
              <a:ext uri="{FF2B5EF4-FFF2-40B4-BE49-F238E27FC236}">
                <a16:creationId xmlns:a16="http://schemas.microsoft.com/office/drawing/2014/main" id="{0B75EE46-4FC0-BCC3-1BAA-1F96BFF9A3A2}"/>
              </a:ext>
            </a:extLst>
          </p:cNvPr>
          <p:cNvPicPr>
            <a:picLocks noChangeAspect="1"/>
          </p:cNvPicPr>
          <p:nvPr/>
        </p:nvPicPr>
        <p:blipFill>
          <a:blip r:embed="rId4"/>
          <a:stretch>
            <a:fillRect/>
          </a:stretch>
        </p:blipFill>
        <p:spPr>
          <a:xfrm>
            <a:off x="6161316" y="3197930"/>
            <a:ext cx="5539560" cy="2011923"/>
          </a:xfrm>
          <a:prstGeom prst="rect">
            <a:avLst/>
          </a:prstGeom>
        </p:spPr>
      </p:pic>
      <p:sp>
        <p:nvSpPr>
          <p:cNvPr id="26" name="文本框 25">
            <a:extLst>
              <a:ext uri="{FF2B5EF4-FFF2-40B4-BE49-F238E27FC236}">
                <a16:creationId xmlns:a16="http://schemas.microsoft.com/office/drawing/2014/main" id="{A029683A-01D2-BB76-4C83-EC06643DABE1}"/>
              </a:ext>
            </a:extLst>
          </p:cNvPr>
          <p:cNvSpPr txBox="1"/>
          <p:nvPr/>
        </p:nvSpPr>
        <p:spPr>
          <a:xfrm>
            <a:off x="5869489" y="5354816"/>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53467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33ADA80D-22AC-AC0E-0CD7-C8CBB517B75B}"/>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7" name="矩形: 圆角 6">
            <a:extLst>
              <a:ext uri="{FF2B5EF4-FFF2-40B4-BE49-F238E27FC236}">
                <a16:creationId xmlns:a16="http://schemas.microsoft.com/office/drawing/2014/main" id="{36D7F01B-FA12-C4D3-CA05-C61A88ACA5EE}"/>
              </a:ext>
            </a:extLst>
          </p:cNvPr>
          <p:cNvSpPr/>
          <p:nvPr/>
        </p:nvSpPr>
        <p:spPr>
          <a:xfrm>
            <a:off x="2759537" y="887115"/>
            <a:ext cx="8882734" cy="131724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07</a:t>
            </a:r>
            <a:r>
              <a:rPr lang="zh-CN" altLang="zh-CN" dirty="0">
                <a:solidFill>
                  <a:schemeClr val="tx1"/>
                </a:solidFill>
                <a:latin typeface="微软雅黑" panose="020B0503020204020204" pitchFamily="34" charset="-122"/>
                <a:ea typeface="微软雅黑" panose="020B0503020204020204" pitchFamily="34" charset="-122"/>
              </a:rPr>
              <a:t>：继续选中“宠物”图层，然后在“效果”面板中搜索“</a:t>
            </a:r>
            <a:r>
              <a:rPr lang="en-US" altLang="zh-CN" dirty="0">
                <a:solidFill>
                  <a:schemeClr val="tx1"/>
                </a:solidFill>
                <a:latin typeface="微软雅黑" panose="020B0503020204020204" pitchFamily="34" charset="-122"/>
                <a:ea typeface="微软雅黑" panose="020B0503020204020204" pitchFamily="34" charset="-122"/>
              </a:rPr>
              <a:t>Advanced Spill Suppressor</a:t>
            </a:r>
            <a:r>
              <a:rPr lang="zh-CN" altLang="zh-CN" dirty="0">
                <a:solidFill>
                  <a:schemeClr val="tx1"/>
                </a:solidFill>
                <a:latin typeface="微软雅黑" panose="020B0503020204020204" pitchFamily="34" charset="-122"/>
                <a:ea typeface="微软雅黑" panose="020B0503020204020204" pitchFamily="34" charset="-122"/>
              </a:rPr>
              <a:t>（高级溢除抑制器）”并且双击进行添加，添加后不需要调整参数，如图</a:t>
            </a:r>
            <a:r>
              <a:rPr lang="en-US" altLang="zh-CN" dirty="0">
                <a:solidFill>
                  <a:schemeClr val="tx1"/>
                </a:solidFill>
                <a:latin typeface="微软雅黑" panose="020B0503020204020204" pitchFamily="34" charset="-122"/>
                <a:ea typeface="微软雅黑" panose="020B0503020204020204" pitchFamily="34" charset="-122"/>
              </a:rPr>
              <a:t>10-8</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12" name="等腰三角形 11">
            <a:extLst>
              <a:ext uri="{FF2B5EF4-FFF2-40B4-BE49-F238E27FC236}">
                <a16:creationId xmlns:a16="http://schemas.microsoft.com/office/drawing/2014/main" id="{239E1531-7BB6-5B41-E202-29F203BBE8BF}"/>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id="{C41FE262-91C5-3A73-C24E-73972CA36F1A}"/>
              </a:ext>
            </a:extLst>
          </p:cNvPr>
          <p:cNvPicPr>
            <a:picLocks noChangeAspect="1"/>
          </p:cNvPicPr>
          <p:nvPr/>
        </p:nvPicPr>
        <p:blipFill>
          <a:blip r:embed="rId3"/>
          <a:stretch>
            <a:fillRect/>
          </a:stretch>
        </p:blipFill>
        <p:spPr>
          <a:xfrm>
            <a:off x="2759537" y="2294870"/>
            <a:ext cx="6777630" cy="1713349"/>
          </a:xfrm>
          <a:prstGeom prst="rect">
            <a:avLst/>
          </a:prstGeom>
        </p:spPr>
      </p:pic>
      <p:sp>
        <p:nvSpPr>
          <p:cNvPr id="22" name="文本框 21">
            <a:extLst>
              <a:ext uri="{FF2B5EF4-FFF2-40B4-BE49-F238E27FC236}">
                <a16:creationId xmlns:a16="http://schemas.microsoft.com/office/drawing/2014/main" id="{AC277116-4585-BD28-9E00-872200A1A664}"/>
              </a:ext>
            </a:extLst>
          </p:cNvPr>
          <p:cNvSpPr txBox="1"/>
          <p:nvPr/>
        </p:nvSpPr>
        <p:spPr>
          <a:xfrm>
            <a:off x="6898820" y="3531508"/>
            <a:ext cx="6123214"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矩形: 圆角 22">
            <a:extLst>
              <a:ext uri="{FF2B5EF4-FFF2-40B4-BE49-F238E27FC236}">
                <a16:creationId xmlns:a16="http://schemas.microsoft.com/office/drawing/2014/main" id="{09446313-9E7E-6E95-C366-D770E7B03C83}"/>
              </a:ext>
            </a:extLst>
          </p:cNvPr>
          <p:cNvSpPr/>
          <p:nvPr/>
        </p:nvSpPr>
        <p:spPr>
          <a:xfrm>
            <a:off x="2759537" y="4117728"/>
            <a:ext cx="8882734" cy="122532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08</a:t>
            </a:r>
            <a:r>
              <a:rPr lang="zh-CN" altLang="zh-CN" dirty="0">
                <a:solidFill>
                  <a:schemeClr val="tx1"/>
                </a:solidFill>
                <a:latin typeface="微软雅黑" panose="020B0503020204020204" pitchFamily="34" charset="-122"/>
                <a:ea typeface="微软雅黑" panose="020B0503020204020204" pitchFamily="34" charset="-122"/>
              </a:rPr>
              <a:t>：继续选中“宠物”图层，然后在“效果”面板中搜索“简单阻塞工具”并且双击进行添加，随后在效果面板中将此效果下的“阻塞遮罩”设置为</a:t>
            </a:r>
            <a:r>
              <a:rPr lang="en-US" altLang="zh-CN" dirty="0">
                <a:solidFill>
                  <a:schemeClr val="tx1"/>
                </a:solidFill>
                <a:latin typeface="微软雅黑" panose="020B0503020204020204" pitchFamily="34" charset="-122"/>
                <a:ea typeface="微软雅黑" panose="020B0503020204020204" pitchFamily="34" charset="-122"/>
              </a:rPr>
              <a:t>0.75</a:t>
            </a:r>
            <a:r>
              <a:rPr lang="zh-CN" altLang="zh-CN" dirty="0">
                <a:solidFill>
                  <a:schemeClr val="tx1"/>
                </a:solidFill>
                <a:latin typeface="微软雅黑" panose="020B0503020204020204" pitchFamily="34" charset="-122"/>
                <a:ea typeface="微软雅黑" panose="020B0503020204020204" pitchFamily="34" charset="-122"/>
              </a:rPr>
              <a:t>，如图</a:t>
            </a:r>
            <a:r>
              <a:rPr lang="en-US" altLang="zh-CN" dirty="0">
                <a:solidFill>
                  <a:schemeClr val="tx1"/>
                </a:solidFill>
                <a:latin typeface="微软雅黑" panose="020B0503020204020204" pitchFamily="34" charset="-122"/>
                <a:ea typeface="微软雅黑" panose="020B0503020204020204" pitchFamily="34" charset="-122"/>
              </a:rPr>
              <a:t>10-9</a:t>
            </a:r>
            <a:r>
              <a:rPr lang="zh-CN" altLang="zh-CN" dirty="0">
                <a:solidFill>
                  <a:schemeClr val="tx1"/>
                </a:solidFill>
                <a:latin typeface="微软雅黑" panose="020B0503020204020204" pitchFamily="34" charset="-122"/>
                <a:ea typeface="微软雅黑" panose="020B0503020204020204" pitchFamily="34" charset="-122"/>
              </a:rPr>
              <a:t>所示。</a:t>
            </a:r>
          </a:p>
        </p:txBody>
      </p:sp>
      <p:pic>
        <p:nvPicPr>
          <p:cNvPr id="24" name="图片 23">
            <a:extLst>
              <a:ext uri="{FF2B5EF4-FFF2-40B4-BE49-F238E27FC236}">
                <a16:creationId xmlns:a16="http://schemas.microsoft.com/office/drawing/2014/main" id="{AF30F289-8238-D214-E934-FC5E8678D3A1}"/>
              </a:ext>
            </a:extLst>
          </p:cNvPr>
          <p:cNvPicPr>
            <a:picLocks noChangeAspect="1"/>
          </p:cNvPicPr>
          <p:nvPr/>
        </p:nvPicPr>
        <p:blipFill>
          <a:blip r:embed="rId4"/>
          <a:stretch>
            <a:fillRect/>
          </a:stretch>
        </p:blipFill>
        <p:spPr>
          <a:xfrm>
            <a:off x="2759536" y="5397518"/>
            <a:ext cx="6777629" cy="1367216"/>
          </a:xfrm>
          <a:prstGeom prst="rect">
            <a:avLst/>
          </a:prstGeom>
        </p:spPr>
      </p:pic>
      <p:sp>
        <p:nvSpPr>
          <p:cNvPr id="26" name="文本框 25">
            <a:extLst>
              <a:ext uri="{FF2B5EF4-FFF2-40B4-BE49-F238E27FC236}">
                <a16:creationId xmlns:a16="http://schemas.microsoft.com/office/drawing/2014/main" id="{1CBF1689-DDD8-B682-2AE3-0FF4FAA1EC1E}"/>
              </a:ext>
            </a:extLst>
          </p:cNvPr>
          <p:cNvSpPr txBox="1"/>
          <p:nvPr/>
        </p:nvSpPr>
        <p:spPr>
          <a:xfrm>
            <a:off x="6694713" y="6271966"/>
            <a:ext cx="6531428"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27" name="组合 26">
            <a:extLst>
              <a:ext uri="{FF2B5EF4-FFF2-40B4-BE49-F238E27FC236}">
                <a16:creationId xmlns:a16="http://schemas.microsoft.com/office/drawing/2014/main" id="{C6EEDBFA-9ECE-E100-9C07-243E2FB04020}"/>
              </a:ext>
            </a:extLst>
          </p:cNvPr>
          <p:cNvGrpSpPr/>
          <p:nvPr/>
        </p:nvGrpSpPr>
        <p:grpSpPr>
          <a:xfrm>
            <a:off x="52157" y="1036810"/>
            <a:ext cx="2165030" cy="958305"/>
            <a:chOff x="50707" y="1481511"/>
            <a:chExt cx="2165030" cy="958305"/>
          </a:xfrm>
        </p:grpSpPr>
        <p:sp>
          <p:nvSpPr>
            <p:cNvPr id="28" name="矩形: 圆角 27">
              <a:extLst>
                <a:ext uri="{FF2B5EF4-FFF2-40B4-BE49-F238E27FC236}">
                  <a16:creationId xmlns:a16="http://schemas.microsoft.com/office/drawing/2014/main" id="{E2C196CD-C8AD-463C-942F-1FE0839A389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5E3F827C-A5BC-7E3D-1E7D-6278F7A53525}"/>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课堂案例</a:t>
              </a:r>
              <a:r>
                <a:rPr lang="en-US" altLang="zh-CN" sz="2800" b="1" dirty="0">
                  <a:solidFill>
                    <a:schemeClr val="bg1"/>
                  </a:solidFill>
                </a:rPr>
                <a:t>——</a:t>
              </a:r>
              <a:r>
                <a:rPr lang="zh-CN" altLang="en-US" sz="2800" b="1" dirty="0">
                  <a:solidFill>
                    <a:schemeClr val="bg1"/>
                  </a:solidFill>
                </a:rPr>
                <a:t>绿幕抠像</a:t>
              </a:r>
            </a:p>
          </p:txBody>
        </p:sp>
      </p:grpSp>
    </p:spTree>
    <p:custDataLst>
      <p:tags r:id="rId1"/>
    </p:custDataLst>
    <p:extLst>
      <p:ext uri="{BB962C8B-B14F-4D97-AF65-F5344CB8AC3E}">
        <p14:creationId xmlns:p14="http://schemas.microsoft.com/office/powerpoint/2010/main" val="4135929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494D2FAC-0C4B-3A6C-15C3-EACE271AF070}"/>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8" name="矩形: 圆角 7">
            <a:extLst>
              <a:ext uri="{FF2B5EF4-FFF2-40B4-BE49-F238E27FC236}">
                <a16:creationId xmlns:a16="http://schemas.microsoft.com/office/drawing/2014/main" id="{E66A67A7-1C0C-D648-7B90-85F418D2BF09}"/>
              </a:ext>
            </a:extLst>
          </p:cNvPr>
          <p:cNvSpPr/>
          <p:nvPr/>
        </p:nvSpPr>
        <p:spPr>
          <a:xfrm>
            <a:off x="2759537" y="887115"/>
            <a:ext cx="8882734" cy="131724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09</a:t>
            </a:r>
            <a:r>
              <a:rPr lang="zh-CN" altLang="zh-CN" dirty="0">
                <a:solidFill>
                  <a:schemeClr val="tx1"/>
                </a:solidFill>
                <a:latin typeface="微软雅黑" panose="020B0503020204020204" pitchFamily="34" charset="-122"/>
                <a:ea typeface="微软雅黑" panose="020B0503020204020204" pitchFamily="34" charset="-122"/>
              </a:rPr>
              <a:t>：继续选中“宠物”图层，然后在“效果”面板中搜索“曲线”并且双击进行添加，将</a:t>
            </a:r>
            <a:r>
              <a:rPr lang="en-US" altLang="zh-CN" dirty="0">
                <a:solidFill>
                  <a:schemeClr val="tx1"/>
                </a:solidFill>
                <a:latin typeface="微软雅黑" panose="020B0503020204020204" pitchFamily="34" charset="-122"/>
                <a:ea typeface="微软雅黑" panose="020B0503020204020204" pitchFamily="34" charset="-122"/>
              </a:rPr>
              <a:t>RGB</a:t>
            </a:r>
            <a:r>
              <a:rPr lang="zh-CN" altLang="zh-CN" dirty="0">
                <a:solidFill>
                  <a:schemeClr val="tx1"/>
                </a:solidFill>
                <a:latin typeface="微软雅黑" panose="020B0503020204020204" pitchFamily="34" charset="-122"/>
                <a:ea typeface="微软雅黑" panose="020B0503020204020204" pitchFamily="34" charset="-122"/>
              </a:rPr>
              <a:t>通道的曲线调整为图</a:t>
            </a:r>
            <a:r>
              <a:rPr lang="en-US" altLang="zh-CN" dirty="0">
                <a:solidFill>
                  <a:schemeClr val="tx1"/>
                </a:solidFill>
                <a:latin typeface="微软雅黑" panose="020B0503020204020204" pitchFamily="34" charset="-122"/>
                <a:ea typeface="微软雅黑" panose="020B0503020204020204" pitchFamily="34" charset="-122"/>
              </a:rPr>
              <a:t>10-10</a:t>
            </a:r>
            <a:r>
              <a:rPr lang="zh-CN" altLang="zh-CN" dirty="0">
                <a:solidFill>
                  <a:schemeClr val="tx1"/>
                </a:solidFill>
                <a:latin typeface="微软雅黑" panose="020B0503020204020204" pitchFamily="34" charset="-122"/>
                <a:ea typeface="微软雅黑" panose="020B0503020204020204" pitchFamily="34" charset="-122"/>
              </a:rPr>
              <a:t>所示的效果，</a:t>
            </a:r>
            <a:r>
              <a:rPr lang="en-US" altLang="zh-CN" dirty="0">
                <a:solidFill>
                  <a:schemeClr val="tx1"/>
                </a:solidFill>
                <a:latin typeface="微软雅黑" panose="020B0503020204020204" pitchFamily="34" charset="-122"/>
                <a:ea typeface="微软雅黑" panose="020B0503020204020204" pitchFamily="34" charset="-122"/>
              </a:rPr>
              <a:t>R</a:t>
            </a:r>
            <a:r>
              <a:rPr lang="zh-CN" altLang="zh-CN" dirty="0">
                <a:solidFill>
                  <a:schemeClr val="tx1"/>
                </a:solidFill>
                <a:latin typeface="微软雅黑" panose="020B0503020204020204" pitchFamily="34" charset="-122"/>
                <a:ea typeface="微软雅黑" panose="020B0503020204020204" pitchFamily="34" charset="-122"/>
              </a:rPr>
              <a:t>通道调整为图</a:t>
            </a:r>
            <a:r>
              <a:rPr lang="en-US" altLang="zh-CN" dirty="0">
                <a:solidFill>
                  <a:schemeClr val="tx1"/>
                </a:solidFill>
                <a:latin typeface="微软雅黑" panose="020B0503020204020204" pitchFamily="34" charset="-122"/>
                <a:ea typeface="微软雅黑" panose="020B0503020204020204" pitchFamily="34" charset="-122"/>
              </a:rPr>
              <a:t>10-11</a:t>
            </a:r>
            <a:r>
              <a:rPr lang="zh-CN" altLang="zh-CN" dirty="0">
                <a:solidFill>
                  <a:schemeClr val="tx1"/>
                </a:solidFill>
                <a:latin typeface="微软雅黑" panose="020B0503020204020204" pitchFamily="34" charset="-122"/>
                <a:ea typeface="微软雅黑" panose="020B0503020204020204" pitchFamily="34" charset="-122"/>
              </a:rPr>
              <a:t>所示的效果，</a:t>
            </a:r>
            <a:r>
              <a:rPr lang="en-US" altLang="zh-CN" dirty="0">
                <a:solidFill>
                  <a:schemeClr val="tx1"/>
                </a:solidFill>
                <a:latin typeface="微软雅黑" panose="020B0503020204020204" pitchFamily="34" charset="-122"/>
                <a:ea typeface="微软雅黑" panose="020B0503020204020204" pitchFamily="34" charset="-122"/>
              </a:rPr>
              <a:t>G</a:t>
            </a:r>
            <a:r>
              <a:rPr lang="zh-CN" altLang="zh-CN" dirty="0">
                <a:solidFill>
                  <a:schemeClr val="tx1"/>
                </a:solidFill>
                <a:latin typeface="微软雅黑" panose="020B0503020204020204" pitchFamily="34" charset="-122"/>
                <a:ea typeface="微软雅黑" panose="020B0503020204020204" pitchFamily="34" charset="-122"/>
              </a:rPr>
              <a:t>通道调整为图</a:t>
            </a:r>
            <a:r>
              <a:rPr lang="en-US" altLang="zh-CN" dirty="0">
                <a:solidFill>
                  <a:schemeClr val="tx1"/>
                </a:solidFill>
                <a:latin typeface="微软雅黑" panose="020B0503020204020204" pitchFamily="34" charset="-122"/>
                <a:ea typeface="微软雅黑" panose="020B0503020204020204" pitchFamily="34" charset="-122"/>
              </a:rPr>
              <a:t>10-12</a:t>
            </a:r>
            <a:r>
              <a:rPr lang="zh-CN" altLang="zh-CN" dirty="0">
                <a:solidFill>
                  <a:schemeClr val="tx1"/>
                </a:solidFill>
                <a:latin typeface="微软雅黑" panose="020B0503020204020204" pitchFamily="34" charset="-122"/>
                <a:ea typeface="微软雅黑" panose="020B0503020204020204" pitchFamily="34" charset="-122"/>
              </a:rPr>
              <a:t>所示的效果，</a:t>
            </a:r>
            <a:r>
              <a:rPr lang="en-US" altLang="zh-CN" dirty="0">
                <a:solidFill>
                  <a:schemeClr val="tx1"/>
                </a:solidFill>
                <a:latin typeface="微软雅黑" panose="020B0503020204020204" pitchFamily="34" charset="-122"/>
                <a:ea typeface="微软雅黑" panose="020B0503020204020204" pitchFamily="34" charset="-122"/>
              </a:rPr>
              <a:t>B</a:t>
            </a:r>
            <a:r>
              <a:rPr lang="zh-CN" altLang="zh-CN" dirty="0">
                <a:solidFill>
                  <a:schemeClr val="tx1"/>
                </a:solidFill>
                <a:latin typeface="微软雅黑" panose="020B0503020204020204" pitchFamily="34" charset="-122"/>
                <a:ea typeface="微软雅黑" panose="020B0503020204020204" pitchFamily="34" charset="-122"/>
              </a:rPr>
              <a:t>通道调整为图</a:t>
            </a:r>
            <a:r>
              <a:rPr lang="en-US" altLang="zh-CN" dirty="0">
                <a:solidFill>
                  <a:schemeClr val="tx1"/>
                </a:solidFill>
                <a:latin typeface="微软雅黑" panose="020B0503020204020204" pitchFamily="34" charset="-122"/>
                <a:ea typeface="微软雅黑" panose="020B0503020204020204" pitchFamily="34" charset="-122"/>
              </a:rPr>
              <a:t>10-13</a:t>
            </a:r>
            <a:r>
              <a:rPr lang="zh-CN" altLang="zh-CN" dirty="0">
                <a:solidFill>
                  <a:schemeClr val="tx1"/>
                </a:solidFill>
                <a:latin typeface="微软雅黑" panose="020B0503020204020204" pitchFamily="34" charset="-122"/>
                <a:ea typeface="微软雅黑" panose="020B0503020204020204" pitchFamily="34" charset="-122"/>
              </a:rPr>
              <a:t>所示的效果。</a:t>
            </a:r>
          </a:p>
        </p:txBody>
      </p:sp>
      <p:sp>
        <p:nvSpPr>
          <p:cNvPr id="20" name="等腰三角形 19">
            <a:extLst>
              <a:ext uri="{FF2B5EF4-FFF2-40B4-BE49-F238E27FC236}">
                <a16:creationId xmlns:a16="http://schemas.microsoft.com/office/drawing/2014/main" id="{DB400081-3377-90F9-7FEC-BFCC9B44146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749A0925-085A-FE36-783F-D013CE1C0AAF}"/>
              </a:ext>
            </a:extLst>
          </p:cNvPr>
          <p:cNvPicPr>
            <a:picLocks noChangeAspect="1"/>
          </p:cNvPicPr>
          <p:nvPr/>
        </p:nvPicPr>
        <p:blipFill>
          <a:blip r:embed="rId3"/>
          <a:stretch>
            <a:fillRect/>
          </a:stretch>
        </p:blipFill>
        <p:spPr>
          <a:xfrm>
            <a:off x="2656735" y="2204356"/>
            <a:ext cx="2044700" cy="2591435"/>
          </a:xfrm>
          <a:prstGeom prst="rect">
            <a:avLst/>
          </a:prstGeom>
        </p:spPr>
      </p:pic>
      <p:pic>
        <p:nvPicPr>
          <p:cNvPr id="24" name="图片 23">
            <a:extLst>
              <a:ext uri="{FF2B5EF4-FFF2-40B4-BE49-F238E27FC236}">
                <a16:creationId xmlns:a16="http://schemas.microsoft.com/office/drawing/2014/main" id="{8522B796-2A37-6456-B3C0-10B4701BA56C}"/>
              </a:ext>
            </a:extLst>
          </p:cNvPr>
          <p:cNvPicPr>
            <a:picLocks noChangeAspect="1"/>
          </p:cNvPicPr>
          <p:nvPr/>
        </p:nvPicPr>
        <p:blipFill>
          <a:blip r:embed="rId4"/>
          <a:stretch>
            <a:fillRect/>
          </a:stretch>
        </p:blipFill>
        <p:spPr>
          <a:xfrm>
            <a:off x="7252773" y="2263411"/>
            <a:ext cx="1904365" cy="2473325"/>
          </a:xfrm>
          <a:prstGeom prst="rect">
            <a:avLst/>
          </a:prstGeom>
        </p:spPr>
      </p:pic>
      <p:pic>
        <p:nvPicPr>
          <p:cNvPr id="25" name="图片 24">
            <a:extLst>
              <a:ext uri="{FF2B5EF4-FFF2-40B4-BE49-F238E27FC236}">
                <a16:creationId xmlns:a16="http://schemas.microsoft.com/office/drawing/2014/main" id="{7CDAE98F-C2BA-BBC9-C410-AD351992156C}"/>
              </a:ext>
            </a:extLst>
          </p:cNvPr>
          <p:cNvPicPr>
            <a:picLocks noChangeAspect="1"/>
          </p:cNvPicPr>
          <p:nvPr/>
        </p:nvPicPr>
        <p:blipFill>
          <a:blip r:embed="rId5"/>
          <a:stretch>
            <a:fillRect/>
          </a:stretch>
        </p:blipFill>
        <p:spPr>
          <a:xfrm>
            <a:off x="4939671" y="4098290"/>
            <a:ext cx="2084705" cy="2759710"/>
          </a:xfrm>
          <a:prstGeom prst="rect">
            <a:avLst/>
          </a:prstGeom>
        </p:spPr>
      </p:pic>
      <p:pic>
        <p:nvPicPr>
          <p:cNvPr id="26" name="图片 25">
            <a:extLst>
              <a:ext uri="{FF2B5EF4-FFF2-40B4-BE49-F238E27FC236}">
                <a16:creationId xmlns:a16="http://schemas.microsoft.com/office/drawing/2014/main" id="{38BF3A65-E75F-BF3B-C893-F50117B280FC}"/>
              </a:ext>
            </a:extLst>
          </p:cNvPr>
          <p:cNvPicPr>
            <a:picLocks noChangeAspect="1"/>
          </p:cNvPicPr>
          <p:nvPr/>
        </p:nvPicPr>
        <p:blipFill>
          <a:blip r:embed="rId6"/>
          <a:stretch>
            <a:fillRect/>
          </a:stretch>
        </p:blipFill>
        <p:spPr>
          <a:xfrm>
            <a:off x="9385535" y="4322445"/>
            <a:ext cx="1968500" cy="2535555"/>
          </a:xfrm>
          <a:prstGeom prst="rect">
            <a:avLst/>
          </a:prstGeom>
        </p:spPr>
      </p:pic>
      <p:sp>
        <p:nvSpPr>
          <p:cNvPr id="28" name="文本框 27">
            <a:extLst>
              <a:ext uri="{FF2B5EF4-FFF2-40B4-BE49-F238E27FC236}">
                <a16:creationId xmlns:a16="http://schemas.microsoft.com/office/drawing/2014/main" id="{EC7B29A3-E157-FBEC-D627-E033A1D0DE13}"/>
              </a:ext>
            </a:extLst>
          </p:cNvPr>
          <p:cNvSpPr txBox="1"/>
          <p:nvPr/>
        </p:nvSpPr>
        <p:spPr>
          <a:xfrm>
            <a:off x="617478" y="4795791"/>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0" name="文本框 29">
            <a:extLst>
              <a:ext uri="{FF2B5EF4-FFF2-40B4-BE49-F238E27FC236}">
                <a16:creationId xmlns:a16="http://schemas.microsoft.com/office/drawing/2014/main" id="{11A79E32-88E6-A39C-2F11-7A9427468A0F}"/>
              </a:ext>
            </a:extLst>
          </p:cNvPr>
          <p:cNvSpPr txBox="1"/>
          <p:nvPr/>
        </p:nvSpPr>
        <p:spPr>
          <a:xfrm>
            <a:off x="4384220" y="6495560"/>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2" name="文本框 31">
            <a:extLst>
              <a:ext uri="{FF2B5EF4-FFF2-40B4-BE49-F238E27FC236}">
                <a16:creationId xmlns:a16="http://schemas.microsoft.com/office/drawing/2014/main" id="{FCDFC966-ED3D-B079-6095-0CDA3641040E}"/>
              </a:ext>
            </a:extLst>
          </p:cNvPr>
          <p:cNvSpPr txBox="1"/>
          <p:nvPr/>
        </p:nvSpPr>
        <p:spPr>
          <a:xfrm>
            <a:off x="5143349" y="4736736"/>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4" name="文本框 33">
            <a:extLst>
              <a:ext uri="{FF2B5EF4-FFF2-40B4-BE49-F238E27FC236}">
                <a16:creationId xmlns:a16="http://schemas.microsoft.com/office/drawing/2014/main" id="{A84C9ABD-2389-7770-95F4-A0BF2C3250C3}"/>
              </a:ext>
            </a:extLst>
          </p:cNvPr>
          <p:cNvSpPr txBox="1"/>
          <p:nvPr/>
        </p:nvSpPr>
        <p:spPr>
          <a:xfrm>
            <a:off x="8706413" y="6495560"/>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35" name="组合 34">
            <a:extLst>
              <a:ext uri="{FF2B5EF4-FFF2-40B4-BE49-F238E27FC236}">
                <a16:creationId xmlns:a16="http://schemas.microsoft.com/office/drawing/2014/main" id="{B2BBF25D-CC88-01B2-9509-D5AD0E4C479E}"/>
              </a:ext>
            </a:extLst>
          </p:cNvPr>
          <p:cNvGrpSpPr/>
          <p:nvPr/>
        </p:nvGrpSpPr>
        <p:grpSpPr>
          <a:xfrm>
            <a:off x="35828" y="1134780"/>
            <a:ext cx="2165030" cy="958305"/>
            <a:chOff x="50707" y="1481511"/>
            <a:chExt cx="2165030" cy="958305"/>
          </a:xfrm>
        </p:grpSpPr>
        <p:sp>
          <p:nvSpPr>
            <p:cNvPr id="36" name="矩形: 圆角 35">
              <a:extLst>
                <a:ext uri="{FF2B5EF4-FFF2-40B4-BE49-F238E27FC236}">
                  <a16:creationId xmlns:a16="http://schemas.microsoft.com/office/drawing/2014/main" id="{A9A9CB42-4BB2-009A-A25E-9047EE951CA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DB15F2F1-CD82-741E-9800-8F160BB54038}"/>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课堂案例</a:t>
              </a:r>
              <a:r>
                <a:rPr lang="en-US" altLang="zh-CN" sz="2800" b="1" dirty="0">
                  <a:solidFill>
                    <a:schemeClr val="bg1"/>
                  </a:solidFill>
                </a:rPr>
                <a:t>——</a:t>
              </a:r>
              <a:r>
                <a:rPr lang="zh-CN" altLang="en-US" sz="2800" b="1" dirty="0">
                  <a:solidFill>
                    <a:schemeClr val="bg1"/>
                  </a:solidFill>
                </a:rPr>
                <a:t>绿幕抠像</a:t>
              </a:r>
            </a:p>
          </p:txBody>
        </p:sp>
      </p:grpSp>
    </p:spTree>
    <p:custDataLst>
      <p:tags r:id="rId1"/>
    </p:custDataLst>
    <p:extLst>
      <p:ext uri="{BB962C8B-B14F-4D97-AF65-F5344CB8AC3E}">
        <p14:creationId xmlns:p14="http://schemas.microsoft.com/office/powerpoint/2010/main" val="37801185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8FA156B1-163B-9864-CC5A-3FAE7C6CDC93}"/>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11" name="矩形: 圆角 10">
            <a:extLst>
              <a:ext uri="{FF2B5EF4-FFF2-40B4-BE49-F238E27FC236}">
                <a16:creationId xmlns:a16="http://schemas.microsoft.com/office/drawing/2014/main" id="{C50B5C29-CB3A-82A6-31A6-46593D9E2166}"/>
              </a:ext>
            </a:extLst>
          </p:cNvPr>
          <p:cNvSpPr/>
          <p:nvPr/>
        </p:nvSpPr>
        <p:spPr>
          <a:xfrm>
            <a:off x="2759537" y="887114"/>
            <a:ext cx="8278577" cy="174178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zh-CN" sz="3200" dirty="0">
                <a:solidFill>
                  <a:schemeClr val="tx1"/>
                </a:solidFill>
                <a:latin typeface="微软雅黑" panose="020B0503020204020204" pitchFamily="34" charset="-122"/>
                <a:ea typeface="微软雅黑" panose="020B0503020204020204" pitchFamily="34" charset="-122"/>
              </a:rPr>
              <a:t>步骤</a:t>
            </a:r>
            <a:r>
              <a:rPr lang="en-US" altLang="zh-CN" sz="3200" dirty="0">
                <a:solidFill>
                  <a:schemeClr val="tx1"/>
                </a:solidFill>
                <a:latin typeface="微软雅黑" panose="020B0503020204020204" pitchFamily="34" charset="-122"/>
                <a:ea typeface="微软雅黑" panose="020B0503020204020204" pitchFamily="34" charset="-122"/>
              </a:rPr>
              <a:t>10</a:t>
            </a:r>
            <a:r>
              <a:rPr lang="zh-CN" altLang="zh-CN" sz="3200" dirty="0">
                <a:solidFill>
                  <a:schemeClr val="tx1"/>
                </a:solidFill>
                <a:latin typeface="微软雅黑" panose="020B0503020204020204" pitchFamily="34" charset="-122"/>
                <a:ea typeface="微软雅黑" panose="020B0503020204020204" pitchFamily="34" charset="-122"/>
              </a:rPr>
              <a:t>：渲染并输出动画，最终效果如图</a:t>
            </a:r>
            <a:r>
              <a:rPr lang="en-US" altLang="zh-CN" sz="3200" dirty="0">
                <a:solidFill>
                  <a:schemeClr val="tx1"/>
                </a:solidFill>
                <a:latin typeface="微软雅黑" panose="020B0503020204020204" pitchFamily="34" charset="-122"/>
                <a:ea typeface="微软雅黑" panose="020B0503020204020204" pitchFamily="34" charset="-122"/>
              </a:rPr>
              <a:t>10-14</a:t>
            </a:r>
            <a:r>
              <a:rPr lang="zh-CN" altLang="zh-CN" sz="3200" dirty="0">
                <a:solidFill>
                  <a:schemeClr val="tx1"/>
                </a:solidFill>
                <a:latin typeface="微软雅黑" panose="020B0503020204020204" pitchFamily="34" charset="-122"/>
                <a:ea typeface="微软雅黑" panose="020B0503020204020204" pitchFamily="34" charset="-122"/>
              </a:rPr>
              <a:t>所示。</a:t>
            </a:r>
          </a:p>
        </p:txBody>
      </p:sp>
      <p:sp>
        <p:nvSpPr>
          <p:cNvPr id="22" name="等腰三角形 21">
            <a:extLst>
              <a:ext uri="{FF2B5EF4-FFF2-40B4-BE49-F238E27FC236}">
                <a16:creationId xmlns:a16="http://schemas.microsoft.com/office/drawing/2014/main" id="{6C31E61A-DA53-D379-42A7-7C1492ED8D3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4A0D4C33-9692-EDFE-8582-F0B932D8C64E}"/>
              </a:ext>
            </a:extLst>
          </p:cNvPr>
          <p:cNvPicPr>
            <a:picLocks noChangeAspect="1"/>
          </p:cNvPicPr>
          <p:nvPr/>
        </p:nvPicPr>
        <p:blipFill>
          <a:blip r:embed="rId3"/>
          <a:stretch>
            <a:fillRect/>
          </a:stretch>
        </p:blipFill>
        <p:spPr>
          <a:xfrm>
            <a:off x="2759536" y="2761022"/>
            <a:ext cx="6302821" cy="3924808"/>
          </a:xfrm>
          <a:prstGeom prst="rect">
            <a:avLst/>
          </a:prstGeom>
        </p:spPr>
      </p:pic>
      <p:sp>
        <p:nvSpPr>
          <p:cNvPr id="25" name="文本框 24">
            <a:extLst>
              <a:ext uri="{FF2B5EF4-FFF2-40B4-BE49-F238E27FC236}">
                <a16:creationId xmlns:a16="http://schemas.microsoft.com/office/drawing/2014/main" id="{DB76A812-0D84-7215-EB30-FBBC93C4896A}"/>
              </a:ext>
            </a:extLst>
          </p:cNvPr>
          <p:cNvSpPr txBox="1"/>
          <p:nvPr/>
        </p:nvSpPr>
        <p:spPr>
          <a:xfrm>
            <a:off x="6436173" y="6360200"/>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26" name="组合 25">
            <a:extLst>
              <a:ext uri="{FF2B5EF4-FFF2-40B4-BE49-F238E27FC236}">
                <a16:creationId xmlns:a16="http://schemas.microsoft.com/office/drawing/2014/main" id="{A97B383C-D318-E565-DA8A-32EF8C141BCB}"/>
              </a:ext>
            </a:extLst>
          </p:cNvPr>
          <p:cNvGrpSpPr/>
          <p:nvPr/>
        </p:nvGrpSpPr>
        <p:grpSpPr>
          <a:xfrm>
            <a:off x="52157" y="1102122"/>
            <a:ext cx="2165030" cy="958305"/>
            <a:chOff x="50707" y="1481511"/>
            <a:chExt cx="2165030" cy="958305"/>
          </a:xfrm>
        </p:grpSpPr>
        <p:sp>
          <p:nvSpPr>
            <p:cNvPr id="27" name="矩形: 圆角 26">
              <a:extLst>
                <a:ext uri="{FF2B5EF4-FFF2-40B4-BE49-F238E27FC236}">
                  <a16:creationId xmlns:a16="http://schemas.microsoft.com/office/drawing/2014/main" id="{795C7130-DB07-8132-35B4-27CFFBED182D}"/>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E8B9836E-5BE1-A407-099F-02AE725E3FE9}"/>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课堂案例</a:t>
              </a:r>
              <a:r>
                <a:rPr lang="en-US" altLang="zh-CN" sz="2800" b="1" dirty="0">
                  <a:solidFill>
                    <a:schemeClr val="bg1"/>
                  </a:solidFill>
                </a:rPr>
                <a:t>——</a:t>
              </a:r>
              <a:r>
                <a:rPr lang="zh-CN" altLang="en-US" sz="2800" b="1" dirty="0">
                  <a:solidFill>
                    <a:schemeClr val="bg1"/>
                  </a:solidFill>
                </a:rPr>
                <a:t>绿幕抠像</a:t>
              </a:r>
            </a:p>
          </p:txBody>
        </p:sp>
      </p:grpSp>
    </p:spTree>
    <p:custDataLst>
      <p:tags r:id="rId1"/>
    </p:custDataLst>
    <p:extLst>
      <p:ext uri="{BB962C8B-B14F-4D97-AF65-F5344CB8AC3E}">
        <p14:creationId xmlns:p14="http://schemas.microsoft.com/office/powerpoint/2010/main" val="37064406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70DEBB1E-1025-A334-CC99-DD0A15D4F8EE}"/>
              </a:ext>
            </a:extLst>
          </p:cNvPr>
          <p:cNvSpPr/>
          <p:nvPr/>
        </p:nvSpPr>
        <p:spPr>
          <a:xfrm>
            <a:off x="2618569" y="84311"/>
            <a:ext cx="9432463" cy="388775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600" dirty="0">
                <a:solidFill>
                  <a:schemeClr val="tx1"/>
                </a:solidFill>
                <a:latin typeface="微软雅黑" panose="020B0503020204020204" pitchFamily="34" charset="-122"/>
                <a:ea typeface="微软雅黑" panose="020B0503020204020204" pitchFamily="34" charset="-122"/>
              </a:rPr>
              <a:t>“抠像”一词是从早期电视制作中得来的，英文名称为</a:t>
            </a:r>
            <a:r>
              <a:rPr lang="en-US" altLang="zh-CN" sz="1600" dirty="0">
                <a:solidFill>
                  <a:schemeClr val="tx1"/>
                </a:solidFill>
                <a:latin typeface="微软雅黑" panose="020B0503020204020204" pitchFamily="34" charset="-122"/>
                <a:ea typeface="微软雅黑" panose="020B0503020204020204" pitchFamily="34" charset="-122"/>
              </a:rPr>
              <a:t>Key</a:t>
            </a:r>
            <a:r>
              <a:rPr lang="zh-CN" altLang="zh-CN" sz="1600" dirty="0">
                <a:solidFill>
                  <a:schemeClr val="tx1"/>
                </a:solidFill>
                <a:latin typeface="微软雅黑" panose="020B0503020204020204" pitchFamily="34" charset="-122"/>
                <a:ea typeface="微软雅黑" panose="020B0503020204020204" pitchFamily="34" charset="-122"/>
              </a:rPr>
              <a:t>，意思是吸取画面中的某一种颜色，将其从画面中去除，从而留下主体，形成两层画面的叠加合成。在</a:t>
            </a:r>
            <a:r>
              <a:rPr lang="en-US" altLang="zh-CN" sz="1600" dirty="0">
                <a:solidFill>
                  <a:schemeClr val="tx1"/>
                </a:solidFill>
                <a:latin typeface="微软雅黑" panose="020B0503020204020204" pitchFamily="34" charset="-122"/>
                <a:ea typeface="微软雅黑" panose="020B0503020204020204" pitchFamily="34" charset="-122"/>
              </a:rPr>
              <a:t>After Effects</a:t>
            </a:r>
            <a:r>
              <a:rPr lang="zh-CN" altLang="zh-CN" sz="1600" dirty="0">
                <a:solidFill>
                  <a:schemeClr val="tx1"/>
                </a:solidFill>
                <a:latin typeface="微软雅黑" panose="020B0503020204020204" pitchFamily="34" charset="-122"/>
                <a:ea typeface="微软雅黑" panose="020B0503020204020204" pitchFamily="34" charset="-122"/>
              </a:rPr>
              <a:t>中，抠像是通过定义图像中特定范围内的颜色值或亮度值来获取透明通道的，当这些特定的值被“剔除”时，所有具有相同颜色或亮度的像素都将变成透明状态。得到抠除背景的图像后，将其运用到特定的背景中，以获得镜头所需的视觉效果。例如，演员进行无实景拍摄，然后将人物单独提取除来，并且将其合成到一段用</a:t>
            </a:r>
            <a:r>
              <a:rPr lang="en-US" altLang="zh-CN" sz="1600" dirty="0">
                <a:solidFill>
                  <a:schemeClr val="tx1"/>
                </a:solidFill>
                <a:latin typeface="微软雅黑" panose="020B0503020204020204" pitchFamily="34" charset="-122"/>
                <a:ea typeface="微软雅黑" panose="020B0503020204020204" pitchFamily="34" charset="-122"/>
              </a:rPr>
              <a:t>CG</a:t>
            </a:r>
            <a:r>
              <a:rPr lang="zh-CN" altLang="zh-CN" sz="1600" dirty="0">
                <a:solidFill>
                  <a:schemeClr val="tx1"/>
                </a:solidFill>
                <a:latin typeface="微软雅黑" panose="020B0503020204020204" pitchFamily="34" charset="-122"/>
                <a:ea typeface="微软雅黑" panose="020B0503020204020204" pitchFamily="34" charset="-122"/>
              </a:rPr>
              <a:t>制作的神仙殿阁中，这就是影视仙侠作品中常常可以看到的镜头效果。</a:t>
            </a:r>
          </a:p>
          <a:p>
            <a:pPr indent="304800" algn="just">
              <a:lnSpc>
                <a:spcPct val="150000"/>
              </a:lnSpc>
            </a:pPr>
            <a:r>
              <a:rPr lang="zh-CN" altLang="zh-CN" sz="1600" dirty="0">
                <a:solidFill>
                  <a:schemeClr val="tx1"/>
                </a:solidFill>
                <a:latin typeface="微软雅黑" panose="020B0503020204020204" pitchFamily="34" charset="-122"/>
                <a:ea typeface="微软雅黑" panose="020B0503020204020204" pitchFamily="34" charset="-122"/>
              </a:rPr>
              <a:t>一般情况下，在拍摄需要抠像的画面时，都使用蓝色或绿色的幕布作为载体，因为蓝色和绿色也是三原色（</a:t>
            </a:r>
            <a:r>
              <a:rPr lang="en-US" altLang="zh-CN" sz="1600" dirty="0">
                <a:solidFill>
                  <a:schemeClr val="tx1"/>
                </a:solidFill>
                <a:latin typeface="微软雅黑" panose="020B0503020204020204" pitchFamily="34" charset="-122"/>
                <a:ea typeface="微软雅黑" panose="020B0503020204020204" pitchFamily="34" charset="-122"/>
              </a:rPr>
              <a:t>RGB</a:t>
            </a:r>
            <a:r>
              <a:rPr lang="zh-CN" altLang="zh-CN" sz="1600" dirty="0">
                <a:solidFill>
                  <a:schemeClr val="tx1"/>
                </a:solidFill>
                <a:latin typeface="微软雅黑" panose="020B0503020204020204" pitchFamily="34" charset="-122"/>
                <a:ea typeface="微软雅黑" panose="020B0503020204020204" pitchFamily="34" charset="-122"/>
              </a:rPr>
              <a:t>）中的两个主要色，其颜色纯正，方便后期处理。</a:t>
            </a:r>
          </a:p>
          <a:p>
            <a:pPr indent="304800" algn="just">
              <a:lnSpc>
                <a:spcPct val="150000"/>
              </a:lnSpc>
            </a:pPr>
            <a:r>
              <a:rPr lang="zh-CN" altLang="zh-CN" sz="1600" dirty="0">
                <a:solidFill>
                  <a:schemeClr val="tx1"/>
                </a:solidFill>
                <a:latin typeface="微软雅黑" panose="020B0503020204020204" pitchFamily="34" charset="-122"/>
                <a:ea typeface="微软雅黑" panose="020B0503020204020204" pitchFamily="34" charset="-122"/>
              </a:rPr>
              <a:t>镜头抠像作为影视特效制作中最常用的技术之一，在电影电视中的应用极为普遍，如图</a:t>
            </a:r>
            <a:r>
              <a:rPr lang="en-US" altLang="zh-CN" sz="1600" dirty="0">
                <a:solidFill>
                  <a:schemeClr val="tx1"/>
                </a:solidFill>
                <a:latin typeface="微软雅黑" panose="020B0503020204020204" pitchFamily="34" charset="-122"/>
                <a:ea typeface="微软雅黑" panose="020B0503020204020204" pitchFamily="34" charset="-122"/>
              </a:rPr>
              <a:t>10-15</a:t>
            </a:r>
            <a:r>
              <a:rPr lang="zh-CN" altLang="zh-CN" sz="1600" dirty="0">
                <a:solidFill>
                  <a:schemeClr val="tx1"/>
                </a:solidFill>
                <a:latin typeface="微软雅黑" panose="020B0503020204020204" pitchFamily="34" charset="-122"/>
                <a:ea typeface="微软雅黑" panose="020B0503020204020204" pitchFamily="34" charset="-122"/>
              </a:rPr>
              <a:t>所示。</a:t>
            </a:r>
          </a:p>
        </p:txBody>
      </p:sp>
      <p:grpSp>
        <p:nvGrpSpPr>
          <p:cNvPr id="7" name="组合 6">
            <a:extLst>
              <a:ext uri="{FF2B5EF4-FFF2-40B4-BE49-F238E27FC236}">
                <a16:creationId xmlns:a16="http://schemas.microsoft.com/office/drawing/2014/main" id="{24E138F8-3BE8-376D-9EA5-56B92A2D39A4}"/>
              </a:ext>
            </a:extLst>
          </p:cNvPr>
          <p:cNvGrpSpPr/>
          <p:nvPr/>
        </p:nvGrpSpPr>
        <p:grpSpPr>
          <a:xfrm>
            <a:off x="140967" y="1064025"/>
            <a:ext cx="2054452" cy="958305"/>
            <a:chOff x="50707" y="1481511"/>
            <a:chExt cx="2165030" cy="958305"/>
          </a:xfrm>
        </p:grpSpPr>
        <p:sp>
          <p:nvSpPr>
            <p:cNvPr id="8" name="矩形: 圆角 7">
              <a:extLst>
                <a:ext uri="{FF2B5EF4-FFF2-40B4-BE49-F238E27FC236}">
                  <a16:creationId xmlns:a16="http://schemas.microsoft.com/office/drawing/2014/main" id="{02C351A0-B33F-C50C-AB70-017689C0102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3BB479C-550A-2822-D947-28DADF8DCD89}"/>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抠像技术介绍</a:t>
              </a:r>
            </a:p>
          </p:txBody>
        </p:sp>
      </p:grpSp>
      <p:sp>
        <p:nvSpPr>
          <p:cNvPr id="11" name="等腰三角形 10">
            <a:extLst>
              <a:ext uri="{FF2B5EF4-FFF2-40B4-BE49-F238E27FC236}">
                <a16:creationId xmlns:a16="http://schemas.microsoft.com/office/drawing/2014/main" id="{76502168-246B-3F85-43D1-5D3FB7987560}"/>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10_15">
            <a:extLst>
              <a:ext uri="{FF2B5EF4-FFF2-40B4-BE49-F238E27FC236}">
                <a16:creationId xmlns:a16="http://schemas.microsoft.com/office/drawing/2014/main" id="{C536112F-DB70-D7F3-42EE-B306F9EE4A24}"/>
              </a:ext>
            </a:extLst>
          </p:cNvPr>
          <p:cNvPicPr>
            <a:picLocks noChangeAspect="1"/>
          </p:cNvPicPr>
          <p:nvPr/>
        </p:nvPicPr>
        <p:blipFill>
          <a:blip r:embed="rId3"/>
          <a:srcRect t="13523" b="14659"/>
          <a:stretch>
            <a:fillRect/>
          </a:stretch>
        </p:blipFill>
        <p:spPr>
          <a:xfrm>
            <a:off x="2793180" y="4030567"/>
            <a:ext cx="6873334" cy="2777013"/>
          </a:xfrm>
          <a:prstGeom prst="rect">
            <a:avLst/>
          </a:prstGeom>
        </p:spPr>
      </p:pic>
      <p:sp>
        <p:nvSpPr>
          <p:cNvPr id="21" name="文本框 20">
            <a:extLst>
              <a:ext uri="{FF2B5EF4-FFF2-40B4-BE49-F238E27FC236}">
                <a16:creationId xmlns:a16="http://schemas.microsoft.com/office/drawing/2014/main" id="{B3999877-0B77-DBFA-FA66-837DB4ABD160}"/>
              </a:ext>
            </a:extLst>
          </p:cNvPr>
          <p:cNvSpPr txBox="1"/>
          <p:nvPr/>
        </p:nvSpPr>
        <p:spPr>
          <a:xfrm>
            <a:off x="6919233" y="6405697"/>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2932422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97B857D4-23CB-62D5-A52F-945FA7BA0F16}"/>
              </a:ext>
            </a:extLst>
          </p:cNvPr>
          <p:cNvSpPr/>
          <p:nvPr/>
        </p:nvSpPr>
        <p:spPr>
          <a:xfrm>
            <a:off x="2618570" y="296587"/>
            <a:ext cx="9121674" cy="18979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抠像功能十分完善和强大，针对不同镜头的实际情况，可以选择直接通过滤镜组完成抠像，也可以配合蒙版、图层混合模式、跟踪遮罩和画笔等工具来达到更好的抠像效果，如图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10-16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5" name="组合 4">
            <a:extLst>
              <a:ext uri="{FF2B5EF4-FFF2-40B4-BE49-F238E27FC236}">
                <a16:creationId xmlns:a16="http://schemas.microsoft.com/office/drawing/2014/main" id="{4EB8A312-2A32-CFD6-9B43-DA2C50031628}"/>
              </a:ext>
            </a:extLst>
          </p:cNvPr>
          <p:cNvGrpSpPr/>
          <p:nvPr/>
        </p:nvGrpSpPr>
        <p:grpSpPr>
          <a:xfrm>
            <a:off x="140967" y="1064025"/>
            <a:ext cx="2054452" cy="958305"/>
            <a:chOff x="50707" y="1481511"/>
            <a:chExt cx="2165030" cy="958305"/>
          </a:xfrm>
        </p:grpSpPr>
        <p:sp>
          <p:nvSpPr>
            <p:cNvPr id="11" name="矩形: 圆角 10">
              <a:extLst>
                <a:ext uri="{FF2B5EF4-FFF2-40B4-BE49-F238E27FC236}">
                  <a16:creationId xmlns:a16="http://schemas.microsoft.com/office/drawing/2014/main" id="{4FC52E5D-5917-9E65-9BAB-F07717C23730}"/>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41152BA4-7C06-41ED-7A0D-43B546397A8C}"/>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抠像技术介绍</a:t>
              </a:r>
            </a:p>
          </p:txBody>
        </p:sp>
      </p:grpSp>
      <p:sp>
        <p:nvSpPr>
          <p:cNvPr id="20" name="等腰三角形 19">
            <a:extLst>
              <a:ext uri="{FF2B5EF4-FFF2-40B4-BE49-F238E27FC236}">
                <a16:creationId xmlns:a16="http://schemas.microsoft.com/office/drawing/2014/main" id="{94C4E9AC-5A14-0CB5-D8C9-5A63AE57FA0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61ed987c25a1452e2ffffca0c4247ea">
            <a:extLst>
              <a:ext uri="{FF2B5EF4-FFF2-40B4-BE49-F238E27FC236}">
                <a16:creationId xmlns:a16="http://schemas.microsoft.com/office/drawing/2014/main" id="{F30196CA-C226-0F52-C0D1-A8EBA7CEDDEC}"/>
              </a:ext>
            </a:extLst>
          </p:cNvPr>
          <p:cNvPicPr>
            <a:picLocks noChangeAspect="1"/>
          </p:cNvPicPr>
          <p:nvPr/>
        </p:nvPicPr>
        <p:blipFill>
          <a:blip r:embed="rId3"/>
          <a:stretch>
            <a:fillRect/>
          </a:stretch>
        </p:blipFill>
        <p:spPr>
          <a:xfrm>
            <a:off x="2946808" y="2355212"/>
            <a:ext cx="4428692" cy="2069828"/>
          </a:xfrm>
          <a:prstGeom prst="rect">
            <a:avLst/>
          </a:prstGeom>
        </p:spPr>
      </p:pic>
      <p:sp>
        <p:nvSpPr>
          <p:cNvPr id="23" name="文本框 22">
            <a:extLst>
              <a:ext uri="{FF2B5EF4-FFF2-40B4-BE49-F238E27FC236}">
                <a16:creationId xmlns:a16="http://schemas.microsoft.com/office/drawing/2014/main" id="{25AF9DDC-20BF-BDA4-874E-1023A34EEC52}"/>
              </a:ext>
            </a:extLst>
          </p:cNvPr>
          <p:cNvSpPr txBox="1"/>
          <p:nvPr/>
        </p:nvSpPr>
        <p:spPr>
          <a:xfrm>
            <a:off x="4861833" y="4088366"/>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4" name="矩形: 圆角 23">
            <a:extLst>
              <a:ext uri="{FF2B5EF4-FFF2-40B4-BE49-F238E27FC236}">
                <a16:creationId xmlns:a16="http://schemas.microsoft.com/office/drawing/2014/main" id="{BC5C4E38-D6AC-B95F-A5D0-220C02B2581A}"/>
              </a:ext>
            </a:extLst>
          </p:cNvPr>
          <p:cNvSpPr/>
          <p:nvPr/>
        </p:nvSpPr>
        <p:spPr>
          <a:xfrm>
            <a:off x="2864033" y="4748218"/>
            <a:ext cx="2791094" cy="18979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抠像滤镜集中在“效果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抠像”和“效果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过时”的子菜单中，如图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10-17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5" name="图片 24">
            <a:extLst>
              <a:ext uri="{FF2B5EF4-FFF2-40B4-BE49-F238E27FC236}">
                <a16:creationId xmlns:a16="http://schemas.microsoft.com/office/drawing/2014/main" id="{DA7FFFC4-89E4-7867-3540-91A00321F71A}"/>
              </a:ext>
            </a:extLst>
          </p:cNvPr>
          <p:cNvPicPr>
            <a:picLocks noChangeAspect="1"/>
          </p:cNvPicPr>
          <p:nvPr/>
        </p:nvPicPr>
        <p:blipFill>
          <a:blip r:embed="rId4"/>
          <a:stretch>
            <a:fillRect/>
          </a:stretch>
        </p:blipFill>
        <p:spPr>
          <a:xfrm>
            <a:off x="5894610" y="4524574"/>
            <a:ext cx="5231133" cy="2206322"/>
          </a:xfrm>
          <a:prstGeom prst="rect">
            <a:avLst/>
          </a:prstGeom>
        </p:spPr>
      </p:pic>
      <p:sp>
        <p:nvSpPr>
          <p:cNvPr id="28" name="文本框 27">
            <a:extLst>
              <a:ext uri="{FF2B5EF4-FFF2-40B4-BE49-F238E27FC236}">
                <a16:creationId xmlns:a16="http://schemas.microsoft.com/office/drawing/2014/main" id="{854A048E-AB6B-9A38-BF88-36F90B42DD7D}"/>
              </a:ext>
            </a:extLst>
          </p:cNvPr>
          <p:cNvSpPr txBox="1"/>
          <p:nvPr/>
        </p:nvSpPr>
        <p:spPr>
          <a:xfrm>
            <a:off x="8559162" y="6346489"/>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6514821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E045B170-F061-0B10-D647-2E8AC7FDAE07}"/>
              </a:ext>
            </a:extLst>
          </p:cNvPr>
          <p:cNvSpPr/>
          <p:nvPr/>
        </p:nvSpPr>
        <p:spPr>
          <a:xfrm>
            <a:off x="2618569" y="296586"/>
            <a:ext cx="9170660" cy="216902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“颜色差值键”滤镜可以将图像分成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两个不同起点的蒙版来创建透明度信息。“颜色差值键”滤镜可以创建出很精确的透明度信息。蒙版</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的透明度信息则来自图像中那些只含有单一颜色的区域，蒙版</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基于指定区除的颜色来创建透明度信息，结合蒙版</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就创建除了</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蒙版。“颜色差值键”滤镜适用于具有透明和半透明区域的图像，如图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10-18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4B2AD3A2-827B-5F82-F108-6007D8CA447F}"/>
              </a:ext>
            </a:extLst>
          </p:cNvPr>
          <p:cNvGrpSpPr/>
          <p:nvPr/>
        </p:nvGrpSpPr>
        <p:grpSpPr>
          <a:xfrm>
            <a:off x="140967" y="1064025"/>
            <a:ext cx="2054452" cy="918222"/>
            <a:chOff x="50707" y="1481511"/>
            <a:chExt cx="2165030" cy="918222"/>
          </a:xfrm>
        </p:grpSpPr>
        <p:sp>
          <p:nvSpPr>
            <p:cNvPr id="7" name="矩形: 圆角 6">
              <a:extLst>
                <a:ext uri="{FF2B5EF4-FFF2-40B4-BE49-F238E27FC236}">
                  <a16:creationId xmlns:a16="http://schemas.microsoft.com/office/drawing/2014/main" id="{7A344535-C58B-1275-FC8E-450BEFA6F771}"/>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BE0FB20-22E2-1D5C-04B7-C6C601D763A4}"/>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“颜色差值键”滤镜</a:t>
              </a:r>
            </a:p>
          </p:txBody>
        </p:sp>
      </p:grpSp>
      <p:sp>
        <p:nvSpPr>
          <p:cNvPr id="9" name="等腰三角形 8">
            <a:extLst>
              <a:ext uri="{FF2B5EF4-FFF2-40B4-BE49-F238E27FC236}">
                <a16:creationId xmlns:a16="http://schemas.microsoft.com/office/drawing/2014/main" id="{18213F37-134A-F314-90FF-F216F43CD21A}"/>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10-18">
            <a:extLst>
              <a:ext uri="{FF2B5EF4-FFF2-40B4-BE49-F238E27FC236}">
                <a16:creationId xmlns:a16="http://schemas.microsoft.com/office/drawing/2014/main" id="{3463062F-1E2B-3839-B59C-2897C58A51FF}"/>
              </a:ext>
            </a:extLst>
          </p:cNvPr>
          <p:cNvPicPr>
            <a:picLocks noChangeAspect="1"/>
          </p:cNvPicPr>
          <p:nvPr/>
        </p:nvPicPr>
        <p:blipFill>
          <a:blip r:embed="rId3"/>
          <a:stretch>
            <a:fillRect/>
          </a:stretch>
        </p:blipFill>
        <p:spPr>
          <a:xfrm>
            <a:off x="2618568" y="2600007"/>
            <a:ext cx="5699099" cy="1792381"/>
          </a:xfrm>
          <a:prstGeom prst="rect">
            <a:avLst/>
          </a:prstGeom>
        </p:spPr>
      </p:pic>
      <p:sp>
        <p:nvSpPr>
          <p:cNvPr id="20" name="文本框 19">
            <a:extLst>
              <a:ext uri="{FF2B5EF4-FFF2-40B4-BE49-F238E27FC236}">
                <a16:creationId xmlns:a16="http://schemas.microsoft.com/office/drawing/2014/main" id="{7241DFA3-5AB8-63F8-BBAE-D86FD76C62AE}"/>
              </a:ext>
            </a:extLst>
          </p:cNvPr>
          <p:cNvSpPr txBox="1"/>
          <p:nvPr/>
        </p:nvSpPr>
        <p:spPr>
          <a:xfrm>
            <a:off x="2435086" y="4392388"/>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1" name="矩形: 圆角 20">
            <a:extLst>
              <a:ext uri="{FF2B5EF4-FFF2-40B4-BE49-F238E27FC236}">
                <a16:creationId xmlns:a16="http://schemas.microsoft.com/office/drawing/2014/main" id="{69D9352D-08C7-7D59-4ACC-02D201AFBE36}"/>
              </a:ext>
            </a:extLst>
          </p:cNvPr>
          <p:cNvSpPr/>
          <p:nvPr/>
        </p:nvSpPr>
        <p:spPr>
          <a:xfrm>
            <a:off x="2716543" y="4862857"/>
            <a:ext cx="5611036" cy="143621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抠像</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颜色差值键”菜单命令，在“效果控件”面板中展开“颜色差值键”滤镜的参数，如图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10-19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a:extLst>
              <a:ext uri="{FF2B5EF4-FFF2-40B4-BE49-F238E27FC236}">
                <a16:creationId xmlns:a16="http://schemas.microsoft.com/office/drawing/2014/main" id="{93AD96E0-4944-542A-ACDD-77E15905F29F}"/>
              </a:ext>
            </a:extLst>
          </p:cNvPr>
          <p:cNvPicPr>
            <a:picLocks noChangeAspect="1"/>
          </p:cNvPicPr>
          <p:nvPr/>
        </p:nvPicPr>
        <p:blipFill>
          <a:blip r:embed="rId4"/>
          <a:stretch>
            <a:fillRect/>
          </a:stretch>
        </p:blipFill>
        <p:spPr>
          <a:xfrm>
            <a:off x="8582792" y="2600007"/>
            <a:ext cx="2585951" cy="3915734"/>
          </a:xfrm>
          <a:prstGeom prst="rect">
            <a:avLst/>
          </a:prstGeom>
        </p:spPr>
      </p:pic>
      <p:sp>
        <p:nvSpPr>
          <p:cNvPr id="24" name="文本框 23">
            <a:extLst>
              <a:ext uri="{FF2B5EF4-FFF2-40B4-BE49-F238E27FC236}">
                <a16:creationId xmlns:a16="http://schemas.microsoft.com/office/drawing/2014/main" id="{2F8DB6B4-77F1-AA35-161A-101EEE697D21}"/>
              </a:ext>
            </a:extLst>
          </p:cNvPr>
          <p:cNvSpPr txBox="1"/>
          <p:nvPr/>
        </p:nvSpPr>
        <p:spPr>
          <a:xfrm>
            <a:off x="8533806" y="6105928"/>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8165932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D864A91C-20FC-629C-5DB6-9B58882E5637}"/>
              </a:ext>
            </a:extLst>
          </p:cNvPr>
          <p:cNvSpPr/>
          <p:nvPr/>
        </p:nvSpPr>
        <p:spPr>
          <a:xfrm>
            <a:off x="2700211" y="1084552"/>
            <a:ext cx="5741660" cy="52322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·视图：共有</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种视图查看模式，如图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5" name="组合 4">
            <a:extLst>
              <a:ext uri="{FF2B5EF4-FFF2-40B4-BE49-F238E27FC236}">
                <a16:creationId xmlns:a16="http://schemas.microsoft.com/office/drawing/2014/main" id="{1447FB4A-F7A4-C81B-EEFC-11786072BBE7}"/>
              </a:ext>
            </a:extLst>
          </p:cNvPr>
          <p:cNvGrpSpPr/>
          <p:nvPr/>
        </p:nvGrpSpPr>
        <p:grpSpPr>
          <a:xfrm>
            <a:off x="140967" y="1064025"/>
            <a:ext cx="2054452" cy="918222"/>
            <a:chOff x="50707" y="1481511"/>
            <a:chExt cx="2165030" cy="918222"/>
          </a:xfrm>
        </p:grpSpPr>
        <p:sp>
          <p:nvSpPr>
            <p:cNvPr id="6" name="矩形: 圆角 5">
              <a:extLst>
                <a:ext uri="{FF2B5EF4-FFF2-40B4-BE49-F238E27FC236}">
                  <a16:creationId xmlns:a16="http://schemas.microsoft.com/office/drawing/2014/main" id="{C48E013C-6956-6558-F4BE-18669F47E0A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80F4A1FC-FB94-9D85-E4BF-7CC6129F5BAF}"/>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“颜色差值键”滤镜</a:t>
              </a:r>
            </a:p>
          </p:txBody>
        </p:sp>
      </p:grpSp>
      <p:sp>
        <p:nvSpPr>
          <p:cNvPr id="11" name="等腰三角形 10">
            <a:extLst>
              <a:ext uri="{FF2B5EF4-FFF2-40B4-BE49-F238E27FC236}">
                <a16:creationId xmlns:a16="http://schemas.microsoft.com/office/drawing/2014/main" id="{BC3C68A9-2AE5-F7EC-CFC9-0216CF0D08F9}"/>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E726D581-576B-C3D1-E442-D8684091530F}"/>
              </a:ext>
            </a:extLst>
          </p:cNvPr>
          <p:cNvSpPr txBox="1"/>
          <p:nvPr/>
        </p:nvSpPr>
        <p:spPr>
          <a:xfrm>
            <a:off x="2954199" y="395094"/>
            <a:ext cx="1620957" cy="523220"/>
          </a:xfrm>
          <a:prstGeom prst="rect">
            <a:avLst/>
          </a:prstGeom>
          <a:noFill/>
        </p:spPr>
        <p:txBody>
          <a:bodyPr wrap="none" rtlCol="0">
            <a:spAutoFit/>
          </a:bodyPr>
          <a:lstStyle/>
          <a:p>
            <a:r>
              <a:rPr lang="zh-CN" altLang="en-US" sz="2800" b="1" dirty="0">
                <a:solidFill>
                  <a:schemeClr val="accent1"/>
                </a:solidFill>
              </a:rPr>
              <a:t>参数详解</a:t>
            </a:r>
          </a:p>
        </p:txBody>
      </p:sp>
      <p:pic>
        <p:nvPicPr>
          <p:cNvPr id="22" name="图片 21">
            <a:extLst>
              <a:ext uri="{FF2B5EF4-FFF2-40B4-BE49-F238E27FC236}">
                <a16:creationId xmlns:a16="http://schemas.microsoft.com/office/drawing/2014/main" id="{BD673F0E-AA05-0B8C-63F4-757A36391408}"/>
              </a:ext>
            </a:extLst>
          </p:cNvPr>
          <p:cNvPicPr>
            <a:picLocks noChangeAspect="1"/>
          </p:cNvPicPr>
          <p:nvPr/>
        </p:nvPicPr>
        <p:blipFill>
          <a:blip r:embed="rId3"/>
          <a:stretch>
            <a:fillRect/>
          </a:stretch>
        </p:blipFill>
        <p:spPr>
          <a:xfrm>
            <a:off x="8726130" y="121483"/>
            <a:ext cx="2153613" cy="1904020"/>
          </a:xfrm>
          <a:prstGeom prst="rect">
            <a:avLst/>
          </a:prstGeom>
        </p:spPr>
      </p:pic>
      <p:sp>
        <p:nvSpPr>
          <p:cNvPr id="24" name="文本框 23">
            <a:extLst>
              <a:ext uri="{FF2B5EF4-FFF2-40B4-BE49-F238E27FC236}">
                <a16:creationId xmlns:a16="http://schemas.microsoft.com/office/drawing/2014/main" id="{FC749DB3-C8F4-C02C-6138-C70AD4A7D9D4}"/>
              </a:ext>
            </a:extLst>
          </p:cNvPr>
          <p:cNvSpPr txBox="1"/>
          <p:nvPr/>
        </p:nvSpPr>
        <p:spPr>
          <a:xfrm>
            <a:off x="8160204" y="1597779"/>
            <a:ext cx="6098720" cy="460382"/>
          </a:xfrm>
          <a:prstGeom prst="rect">
            <a:avLst/>
          </a:prstGeom>
          <a:noFill/>
        </p:spPr>
        <p:txBody>
          <a:bodyPr wrap="square">
            <a:spAutoFit/>
          </a:bodyPr>
          <a:lstStyle/>
          <a:p>
            <a:pPr indent="304800" algn="ctr">
              <a:lnSpc>
                <a:spcPct val="150000"/>
              </a:lnSpc>
            </a:pPr>
            <a:r>
              <a:rPr lang="zh-CN" altLang="zh-CN" sz="1800" kern="10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6" name="矩形: 圆角 25">
            <a:extLst>
              <a:ext uri="{FF2B5EF4-FFF2-40B4-BE49-F238E27FC236}">
                <a16:creationId xmlns:a16="http://schemas.microsoft.com/office/drawing/2014/main" id="{E18B6EDF-0E84-FF2B-1645-3E9CCFA50532}"/>
              </a:ext>
            </a:extLst>
          </p:cNvPr>
          <p:cNvSpPr/>
          <p:nvPr/>
        </p:nvSpPr>
        <p:spPr>
          <a:xfrm>
            <a:off x="2401702" y="2058162"/>
            <a:ext cx="9322212" cy="479983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源</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：显示原始的素材。</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未校正遮罩部分</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：显示没有修正的图像的遮罩</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已校正遮罩部分</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：显示已经修正的图像的遮罩</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未校正遮罩部分</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：显示没有修正的图像的遮罩</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已校正遮罩部分</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：显示已经修正的图像的遮罩</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未校正遮罩</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：显示没有修正的图像的遮罩。</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已校正遮罩</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：显示已经修正的图像的遮罩。</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最终输出</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：显示最终输出的结果。</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已校正</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[A,B </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遮罩</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最终：同时显示遮罩</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、遮罩</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、已经修正的遮罩和最终输出的结果。</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主色</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：设置采样拍摄的动态素材幕布的颜色。</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颜色匹配准确度</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：设置颜色匹配的精度，包含“更快”和“更准确”两个选项。</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·黑色区域的</a:t>
            </a:r>
            <a:r>
              <a:rPr lang="en-US"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部分</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通道的透明区域。</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·白色区域的部分</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通道的不透明区域。</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982905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p>
        </p:txBody>
      </p:sp>
      <p:sp>
        <p:nvSpPr>
          <p:cNvPr id="6" name="文本框 5"/>
          <p:cNvSpPr txBox="1"/>
          <p:nvPr>
            <p:custDataLst>
              <p:tags r:id="rId2"/>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5"/>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50688" y="793923"/>
            <a:ext cx="7736339" cy="5577937"/>
          </a:xfrm>
          <a:prstGeom prst="rect">
            <a:avLst/>
          </a:prstGeom>
          <a:noFill/>
        </p:spPr>
        <p:txBody>
          <a:bodyPr wrap="square" rtlCol="0">
            <a:spAutoFit/>
          </a:bodyPr>
          <a:lstStyle/>
          <a:p>
            <a:pPr indent="266700" algn="just">
              <a:lnSpc>
                <a:spcPct val="150000"/>
              </a:lnSpc>
            </a:pPr>
            <a:r>
              <a:rPr lang="zh-CN" altLang="zh-CN" sz="2000" dirty="0"/>
              <a:t>抠像是指将画面中的某一种颜色作为透明色，将它从画面中抠去，从而使背景透出来，形成二层画面的叠加合成，形成不同景物叠加的神奇艺术效果。正是因为这种功能，所以抠像成为了影视拍摄制作中的常用技术。</a:t>
            </a:r>
          </a:p>
          <a:p>
            <a:pPr indent="304800" algn="just">
              <a:lnSpc>
                <a:spcPct val="150000"/>
              </a:lnSpc>
            </a:pPr>
            <a:r>
              <a:rPr lang="zh-CN" altLang="zh-CN" sz="2000" dirty="0"/>
              <a:t>抠像的好坏首先取决于前期拍摄的源素材，如果拍摄的素材较好，如背景色较干净、单纯、均匀，那么一次性抠去背景色就相对容易。如果素材在拍摄时不尽人意，如背景颜色不干净，光线不匀，人物与背景太近而留下较宽较重的阴影等等，这样在后期抠像时就对技巧有一定的要求。</a:t>
            </a:r>
          </a:p>
          <a:p>
            <a:pPr indent="304800" algn="just">
              <a:lnSpc>
                <a:spcPct val="150000"/>
              </a:lnSpc>
            </a:pPr>
            <a:r>
              <a:rPr lang="zh-CN" altLang="zh-CN" sz="2000" dirty="0"/>
              <a:t>其次，决定抠像效果的另一方面则是后期合成制作中的抠像技术。本章将详细介绍像滤镜组、遮罩滤镜组、</a:t>
            </a:r>
            <a:r>
              <a:rPr lang="en-US" altLang="zh-CN" sz="2000" dirty="0" err="1"/>
              <a:t>Keylight</a:t>
            </a:r>
            <a:r>
              <a:rPr lang="zh-CN" altLang="zh-CN" sz="2000" dirty="0"/>
              <a:t>滤镜的用法及常规技巧。</a:t>
            </a:r>
          </a:p>
        </p:txBody>
      </p:sp>
    </p:spTree>
    <p:custDataLst>
      <p:tags r:id="rId1"/>
    </p:custDataLst>
    <p:extLst>
      <p:ext uri="{BB962C8B-B14F-4D97-AF65-F5344CB8AC3E}">
        <p14:creationId xmlns:p14="http://schemas.microsoft.com/office/powerpoint/2010/main" val="2841989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C57389F-C372-272E-F335-7343D41EC011}"/>
              </a:ext>
            </a:extLst>
          </p:cNvPr>
          <p:cNvGrpSpPr/>
          <p:nvPr/>
        </p:nvGrpSpPr>
        <p:grpSpPr>
          <a:xfrm>
            <a:off x="140967" y="1064025"/>
            <a:ext cx="2054452" cy="918222"/>
            <a:chOff x="50707" y="1481511"/>
            <a:chExt cx="2165030" cy="918222"/>
          </a:xfrm>
        </p:grpSpPr>
        <p:sp>
          <p:nvSpPr>
            <p:cNvPr id="5" name="矩形: 圆角 4">
              <a:extLst>
                <a:ext uri="{FF2B5EF4-FFF2-40B4-BE49-F238E27FC236}">
                  <a16:creationId xmlns:a16="http://schemas.microsoft.com/office/drawing/2014/main" id="{C5FB5EED-6D72-FF07-85C1-111347FA62F4}"/>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613151B-3671-A2F2-EC0E-3FD410D85248}"/>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“颜色差值键”滤镜</a:t>
              </a:r>
            </a:p>
          </p:txBody>
        </p:sp>
      </p:grpSp>
      <p:sp>
        <p:nvSpPr>
          <p:cNvPr id="7" name="等腰三角形 6">
            <a:extLst>
              <a:ext uri="{FF2B5EF4-FFF2-40B4-BE49-F238E27FC236}">
                <a16:creationId xmlns:a16="http://schemas.microsoft.com/office/drawing/2014/main" id="{C7EBCC78-89D3-6D25-AD28-C9EB01F69C4F}"/>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06EE70D-B2EA-011A-1F3F-FE6BC9B407C1}"/>
              </a:ext>
            </a:extLst>
          </p:cNvPr>
          <p:cNvSpPr txBox="1"/>
          <p:nvPr/>
        </p:nvSpPr>
        <p:spPr>
          <a:xfrm>
            <a:off x="2954199" y="395094"/>
            <a:ext cx="1620957" cy="523220"/>
          </a:xfrm>
          <a:prstGeom prst="rect">
            <a:avLst/>
          </a:prstGeom>
          <a:noFill/>
        </p:spPr>
        <p:txBody>
          <a:bodyPr wrap="none" rtlCol="0">
            <a:spAutoFit/>
          </a:bodyPr>
          <a:lstStyle/>
          <a:p>
            <a:r>
              <a:rPr lang="zh-CN" altLang="en-US" sz="2800" b="1" dirty="0">
                <a:solidFill>
                  <a:schemeClr val="accent1"/>
                </a:solidFill>
              </a:rPr>
              <a:t>参数详解</a:t>
            </a:r>
          </a:p>
        </p:txBody>
      </p:sp>
      <p:pic>
        <p:nvPicPr>
          <p:cNvPr id="9" name="图片 8">
            <a:extLst>
              <a:ext uri="{FF2B5EF4-FFF2-40B4-BE49-F238E27FC236}">
                <a16:creationId xmlns:a16="http://schemas.microsoft.com/office/drawing/2014/main" id="{C69B612C-4BC2-D35E-8C0C-1FA1012A277F}"/>
              </a:ext>
            </a:extLst>
          </p:cNvPr>
          <p:cNvPicPr>
            <a:picLocks noChangeAspect="1"/>
          </p:cNvPicPr>
          <p:nvPr/>
        </p:nvPicPr>
        <p:blipFill>
          <a:blip r:embed="rId3"/>
          <a:stretch>
            <a:fillRect/>
          </a:stretch>
        </p:blipFill>
        <p:spPr>
          <a:xfrm>
            <a:off x="9020052" y="235785"/>
            <a:ext cx="2246662" cy="1986285"/>
          </a:xfrm>
          <a:prstGeom prst="rect">
            <a:avLst/>
          </a:prstGeom>
        </p:spPr>
      </p:pic>
      <p:sp>
        <p:nvSpPr>
          <p:cNvPr id="11" name="文本框 10">
            <a:extLst>
              <a:ext uri="{FF2B5EF4-FFF2-40B4-BE49-F238E27FC236}">
                <a16:creationId xmlns:a16="http://schemas.microsoft.com/office/drawing/2014/main" id="{9D0A598B-B874-07AB-91E7-2DD253268893}"/>
              </a:ext>
            </a:extLst>
          </p:cNvPr>
          <p:cNvSpPr txBox="1"/>
          <p:nvPr/>
        </p:nvSpPr>
        <p:spPr>
          <a:xfrm>
            <a:off x="8470455" y="1761069"/>
            <a:ext cx="6098720" cy="460382"/>
          </a:xfrm>
          <a:prstGeom prst="rect">
            <a:avLst/>
          </a:prstGeom>
          <a:noFill/>
        </p:spPr>
        <p:txBody>
          <a:bodyPr wrap="square">
            <a:spAutoFit/>
          </a:bodyPr>
          <a:lstStyle/>
          <a:p>
            <a:pPr indent="304800" algn="ctr">
              <a:lnSpc>
                <a:spcPct val="150000"/>
              </a:lnSpc>
            </a:pPr>
            <a:r>
              <a:rPr lang="zh-CN" altLang="zh-CN" sz="1800" kern="10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1" name="矩形: 圆角 20">
            <a:extLst>
              <a:ext uri="{FF2B5EF4-FFF2-40B4-BE49-F238E27FC236}">
                <a16:creationId xmlns:a16="http://schemas.microsoft.com/office/drawing/2014/main" id="{0B224954-63F0-010B-F890-5D80647ACF3C}"/>
              </a:ext>
            </a:extLst>
          </p:cNvPr>
          <p:cNvSpPr/>
          <p:nvPr/>
        </p:nvSpPr>
        <p:spPr>
          <a:xfrm>
            <a:off x="2505504" y="1084553"/>
            <a:ext cx="6426909" cy="577344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部分的灰度系数：</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用来影响图像的灰度范围。</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·黑色区域外的</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部分：</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通道的透明区域的不透明度。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·白色区域外的</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部分：</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通道的不透明区域的不透明度。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·黑色的部分</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通道的透明区域。</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·白色区域中的</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部分：</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通道的不透明区域。</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部分的灰度系数：</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用来影响图像的灰度范围。</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·黑色区域外的</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部分：</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通道的透明区域的不透明度。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·白色区域外的</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部分：</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通道的不透明区域的不透明度。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·黑色遮罩：</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通道的透明区域。</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·白色遮罩：</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控制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通道的不透明区域。</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·遮罩灰度系数：</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用来影响</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通道的灰度范围。</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矩形 21">
            <a:extLst>
              <a:ext uri="{FF2B5EF4-FFF2-40B4-BE49-F238E27FC236}">
                <a16:creationId xmlns:a16="http://schemas.microsoft.com/office/drawing/2014/main" id="{EB034B7B-B588-B2A0-F8A7-36E8FF8212A8}"/>
              </a:ext>
            </a:extLst>
          </p:cNvPr>
          <p:cNvSpPr/>
          <p:nvPr/>
        </p:nvSpPr>
        <p:spPr>
          <a:xfrm>
            <a:off x="9030220" y="2352083"/>
            <a:ext cx="2246662" cy="427013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zh-CN" sz="19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r>
              <a:rPr lang="zh-CN" altLang="zh-CN" sz="19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差值键”滤镜在实际操作中的应用非常简单，在指定去除的颜色后，将“视图”模式切换为“已校正遮罩”后，修改“黑色遮罩”“白色遮罩”“遮罩灰度系数”参数，最后将“视图”模式切换为“最终输出”即可。</a:t>
            </a:r>
            <a:endPar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07028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7956DFD3-39AB-8EE9-C607-AFDB8C74367B}"/>
              </a:ext>
            </a:extLst>
          </p:cNvPr>
          <p:cNvGrpSpPr/>
          <p:nvPr/>
        </p:nvGrpSpPr>
        <p:grpSpPr>
          <a:xfrm>
            <a:off x="140967" y="1064025"/>
            <a:ext cx="2054452" cy="918222"/>
            <a:chOff x="50707" y="1481511"/>
            <a:chExt cx="2165030" cy="918222"/>
          </a:xfrm>
        </p:grpSpPr>
        <p:sp>
          <p:nvSpPr>
            <p:cNvPr id="12" name="矩形: 圆角 11">
              <a:extLst>
                <a:ext uri="{FF2B5EF4-FFF2-40B4-BE49-F238E27FC236}">
                  <a16:creationId xmlns:a16="http://schemas.microsoft.com/office/drawing/2014/main" id="{E7132DDA-BFED-CBA8-32CE-E5FDCF6EB86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E7CDCCA9-AEF7-573D-F9A6-65D8D82CBF87}"/>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“差值遮罩”滤镜</a:t>
              </a:r>
            </a:p>
          </p:txBody>
        </p:sp>
      </p:grpSp>
      <p:sp>
        <p:nvSpPr>
          <p:cNvPr id="21" name="等腰三角形 20">
            <a:extLst>
              <a:ext uri="{FF2B5EF4-FFF2-40B4-BE49-F238E27FC236}">
                <a16:creationId xmlns:a16="http://schemas.microsoft.com/office/drawing/2014/main" id="{23EC933D-044D-60EA-20A8-5BE8F610DE14}"/>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5F0DC232-30A6-3CA5-1EB3-7D86ED98411E}"/>
              </a:ext>
            </a:extLst>
          </p:cNvPr>
          <p:cNvSpPr/>
          <p:nvPr/>
        </p:nvSpPr>
        <p:spPr>
          <a:xfrm>
            <a:off x="2489176" y="235466"/>
            <a:ext cx="5746416" cy="250773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差值遮罩”滤镜的使用方法为首先将前景人物（物品）和背景同时拍摄下来，然后在保持机位不变的前提下，去掉前景人物（物体），单独拍摄背景。因为这两组拍摄画面背景部分完全相同，而前景出现的部分不同，将这些不同的部分创建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通道，就得到了较好的抠像效果，如图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4" name="图片 23">
            <a:extLst>
              <a:ext uri="{FF2B5EF4-FFF2-40B4-BE49-F238E27FC236}">
                <a16:creationId xmlns:a16="http://schemas.microsoft.com/office/drawing/2014/main" id="{87DD8683-2B77-0F92-1E90-C3A74DFBC19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8398717" y="286836"/>
            <a:ext cx="3668530" cy="2309403"/>
          </a:xfrm>
          <a:prstGeom prst="rect">
            <a:avLst/>
          </a:prstGeom>
          <a:noFill/>
          <a:ln>
            <a:noFill/>
          </a:ln>
        </p:spPr>
      </p:pic>
      <p:sp>
        <p:nvSpPr>
          <p:cNvPr id="26" name="文本框 25">
            <a:extLst>
              <a:ext uri="{FF2B5EF4-FFF2-40B4-BE49-F238E27FC236}">
                <a16:creationId xmlns:a16="http://schemas.microsoft.com/office/drawing/2014/main" id="{ABFD858B-F96A-3777-32A6-914C62EEB96B}"/>
              </a:ext>
            </a:extLst>
          </p:cNvPr>
          <p:cNvSpPr txBox="1"/>
          <p:nvPr/>
        </p:nvSpPr>
        <p:spPr>
          <a:xfrm>
            <a:off x="7202948" y="2612568"/>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7" name="矩形: 圆角 26">
            <a:extLst>
              <a:ext uri="{FF2B5EF4-FFF2-40B4-BE49-F238E27FC236}">
                <a16:creationId xmlns:a16="http://schemas.microsoft.com/office/drawing/2014/main" id="{78AD784D-8E91-1102-E977-D5B1C8FCDBED}"/>
              </a:ext>
            </a:extLst>
          </p:cNvPr>
          <p:cNvSpPr/>
          <p:nvPr/>
        </p:nvSpPr>
        <p:spPr>
          <a:xfrm>
            <a:off x="2576650" y="3118753"/>
            <a:ext cx="8837022" cy="117565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抠像</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差值遮罩”菜单命令，在“效果控件”面板中展开“差值遮罩”滤镜的参数，如图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图片 27">
            <a:extLst>
              <a:ext uri="{FF2B5EF4-FFF2-40B4-BE49-F238E27FC236}">
                <a16:creationId xmlns:a16="http://schemas.microsoft.com/office/drawing/2014/main" id="{8EDB4C25-4043-B1CD-06AD-03810EFE0715}"/>
              </a:ext>
            </a:extLst>
          </p:cNvPr>
          <p:cNvPicPr>
            <a:picLocks noChangeAspect="1"/>
          </p:cNvPicPr>
          <p:nvPr/>
        </p:nvPicPr>
        <p:blipFill>
          <a:blip r:embed="rId4"/>
          <a:stretch>
            <a:fillRect/>
          </a:stretch>
        </p:blipFill>
        <p:spPr>
          <a:xfrm>
            <a:off x="2994568" y="4411068"/>
            <a:ext cx="5643246" cy="2349398"/>
          </a:xfrm>
          <a:prstGeom prst="rect">
            <a:avLst/>
          </a:prstGeom>
        </p:spPr>
      </p:pic>
      <p:sp>
        <p:nvSpPr>
          <p:cNvPr id="30" name="文本框 29">
            <a:extLst>
              <a:ext uri="{FF2B5EF4-FFF2-40B4-BE49-F238E27FC236}">
                <a16:creationId xmlns:a16="http://schemas.microsoft.com/office/drawing/2014/main" id="{E5CEBD14-6045-F5A2-2FE2-CCBF4BAADFBD}"/>
              </a:ext>
            </a:extLst>
          </p:cNvPr>
          <p:cNvSpPr txBox="1"/>
          <p:nvPr/>
        </p:nvSpPr>
        <p:spPr>
          <a:xfrm>
            <a:off x="5570766" y="6345202"/>
            <a:ext cx="6653892"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18397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7E7E1D7-5636-E549-E2EE-FF5E6D5F1498}"/>
              </a:ext>
            </a:extLst>
          </p:cNvPr>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p>
        </p:txBody>
      </p:sp>
      <p:grpSp>
        <p:nvGrpSpPr>
          <p:cNvPr id="3" name="组合 2">
            <a:extLst>
              <a:ext uri="{FF2B5EF4-FFF2-40B4-BE49-F238E27FC236}">
                <a16:creationId xmlns:a16="http://schemas.microsoft.com/office/drawing/2014/main" id="{F8DEEE5B-EAE4-E386-289A-A0654AF12AD0}"/>
              </a:ext>
            </a:extLst>
          </p:cNvPr>
          <p:cNvGrpSpPr/>
          <p:nvPr/>
        </p:nvGrpSpPr>
        <p:grpSpPr>
          <a:xfrm>
            <a:off x="140967" y="1064025"/>
            <a:ext cx="2054452" cy="918222"/>
            <a:chOff x="50707" y="1481511"/>
            <a:chExt cx="2165030" cy="918222"/>
          </a:xfrm>
        </p:grpSpPr>
        <p:sp>
          <p:nvSpPr>
            <p:cNvPr id="6" name="矩形: 圆角 5">
              <a:extLst>
                <a:ext uri="{FF2B5EF4-FFF2-40B4-BE49-F238E27FC236}">
                  <a16:creationId xmlns:a16="http://schemas.microsoft.com/office/drawing/2014/main" id="{30CB2CFE-D254-DA34-521A-4EE2600B390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53E58F89-770E-63FB-188F-5A1C946DE4A8}"/>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“差值遮罩”滤镜</a:t>
              </a:r>
            </a:p>
          </p:txBody>
        </p:sp>
      </p:grpSp>
      <p:sp>
        <p:nvSpPr>
          <p:cNvPr id="8" name="等腰三角形 7">
            <a:extLst>
              <a:ext uri="{FF2B5EF4-FFF2-40B4-BE49-F238E27FC236}">
                <a16:creationId xmlns:a16="http://schemas.microsoft.com/office/drawing/2014/main" id="{2CEF0501-F533-F013-9EE6-EA592873B1F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0544A267-FE45-B8B0-04F4-15946F748523}"/>
              </a:ext>
            </a:extLst>
          </p:cNvPr>
          <p:cNvSpPr/>
          <p:nvPr/>
        </p:nvSpPr>
        <p:spPr>
          <a:xfrm>
            <a:off x="2750430" y="986577"/>
            <a:ext cx="7634539" cy="299759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·差值图层：选择用于对比的差异图层。</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·如果图层大小不同：该选项包括“居中”和“伸缩以合适”两个选项，用于对图层大小尺寸不同时的处理。</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·匹配容差：用于指定匹配像素的容差。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·匹配柔和度：指定选择像素的柔化区域，使受影响的区域与未受影响的区域产生柔化的过渡效果。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·差值前模糊：用于模糊比较相以的像素，从而清除合成图像中的杂点。</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a:extLst>
              <a:ext uri="{FF2B5EF4-FFF2-40B4-BE49-F238E27FC236}">
                <a16:creationId xmlns:a16="http://schemas.microsoft.com/office/drawing/2014/main" id="{75AF229C-D461-DAA8-0F6E-B9B5CAD13802}"/>
              </a:ext>
            </a:extLst>
          </p:cNvPr>
          <p:cNvSpPr/>
          <p:nvPr/>
        </p:nvSpPr>
        <p:spPr>
          <a:xfrm>
            <a:off x="2750430" y="4327840"/>
            <a:ext cx="8287684" cy="1893346"/>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无条件采用蓝绿背景，虽然也可以采用这种手段进行拍摄，但由于光线的变化、视频的噪波等因素影响，即使机位完全固定，两次实际拍摄的效果也不会是完全相同的，所以这样得到的通道普遍来说并不纯粹，对后期合成影响较大。</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5325978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1F812CF4-3A2E-608A-2EF0-4036FAC117E6}"/>
              </a:ext>
            </a:extLst>
          </p:cNvPr>
          <p:cNvGrpSpPr/>
          <p:nvPr/>
        </p:nvGrpSpPr>
        <p:grpSpPr>
          <a:xfrm>
            <a:off x="140967" y="1064025"/>
            <a:ext cx="2054452" cy="974634"/>
            <a:chOff x="50707" y="1481511"/>
            <a:chExt cx="2165030" cy="974634"/>
          </a:xfrm>
        </p:grpSpPr>
        <p:sp>
          <p:nvSpPr>
            <p:cNvPr id="23" name="矩形: 圆角 22">
              <a:extLst>
                <a:ext uri="{FF2B5EF4-FFF2-40B4-BE49-F238E27FC236}">
                  <a16:creationId xmlns:a16="http://schemas.microsoft.com/office/drawing/2014/main" id="{7A14840D-1D3F-05BE-2D08-5778148BA052}"/>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FBF8D283-5DF1-4B5F-B2AD-F27F075D963D}"/>
                </a:ext>
              </a:extLst>
            </p:cNvPr>
            <p:cNvSpPr txBox="1"/>
            <p:nvPr/>
          </p:nvSpPr>
          <p:spPr>
            <a:xfrm>
              <a:off x="50707" y="1502038"/>
              <a:ext cx="2064281" cy="954107"/>
            </a:xfrm>
            <a:prstGeom prst="rect">
              <a:avLst/>
            </a:prstGeom>
            <a:noFill/>
          </p:spPr>
          <p:txBody>
            <a:bodyPr wrap="square" rtlCol="0">
              <a:spAutoFit/>
            </a:bodyPr>
            <a:lstStyle/>
            <a:p>
              <a:pPr algn="ctr"/>
              <a:r>
                <a:rPr lang="zh-CN" altLang="en-US" sz="2800" b="1" dirty="0">
                  <a:solidFill>
                    <a:schemeClr val="bg1"/>
                  </a:solidFill>
                </a:rPr>
                <a:t>“提取”滤镜</a:t>
              </a:r>
            </a:p>
          </p:txBody>
        </p:sp>
      </p:grpSp>
      <p:sp>
        <p:nvSpPr>
          <p:cNvPr id="25" name="等腰三角形 24">
            <a:extLst>
              <a:ext uri="{FF2B5EF4-FFF2-40B4-BE49-F238E27FC236}">
                <a16:creationId xmlns:a16="http://schemas.microsoft.com/office/drawing/2014/main" id="{59DC9CB2-6271-83AD-1E42-8462252A315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A24ACEF0-4E64-1FB0-4552-5B97EBEB79E9}"/>
              </a:ext>
            </a:extLst>
          </p:cNvPr>
          <p:cNvSpPr/>
          <p:nvPr/>
        </p:nvSpPr>
        <p:spPr>
          <a:xfrm>
            <a:off x="2652459" y="366093"/>
            <a:ext cx="9234741" cy="135912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“提取”滤镜可以将指定的亮度范围内的像素抠除，使其变成透明像素。该滤镜适用于白色或黑色背景的素材，或前景和背景的亮度反差比较大的镜头，如图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descr="10-23">
            <a:extLst>
              <a:ext uri="{FF2B5EF4-FFF2-40B4-BE49-F238E27FC236}">
                <a16:creationId xmlns:a16="http://schemas.microsoft.com/office/drawing/2014/main" id="{3A6AEE96-9E3B-656A-62F9-4E6164D1B8A8}"/>
              </a:ext>
            </a:extLst>
          </p:cNvPr>
          <p:cNvPicPr>
            <a:picLocks noChangeAspect="1"/>
          </p:cNvPicPr>
          <p:nvPr/>
        </p:nvPicPr>
        <p:blipFill>
          <a:blip r:embed="rId3"/>
          <a:stretch>
            <a:fillRect/>
          </a:stretch>
        </p:blipFill>
        <p:spPr>
          <a:xfrm>
            <a:off x="2652459" y="1867944"/>
            <a:ext cx="5269865" cy="2642235"/>
          </a:xfrm>
          <a:prstGeom prst="rect">
            <a:avLst/>
          </a:prstGeom>
        </p:spPr>
      </p:pic>
      <p:sp>
        <p:nvSpPr>
          <p:cNvPr id="29" name="文本框 28">
            <a:extLst>
              <a:ext uri="{FF2B5EF4-FFF2-40B4-BE49-F238E27FC236}">
                <a16:creationId xmlns:a16="http://schemas.microsoft.com/office/drawing/2014/main" id="{6C79A1A2-99E9-6813-51AE-3DD1FE47404D}"/>
              </a:ext>
            </a:extLst>
          </p:cNvPr>
          <p:cNvSpPr txBox="1"/>
          <p:nvPr/>
        </p:nvSpPr>
        <p:spPr>
          <a:xfrm>
            <a:off x="2260735" y="4527798"/>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2" name="矩形: 圆角 31">
            <a:extLst>
              <a:ext uri="{FF2B5EF4-FFF2-40B4-BE49-F238E27FC236}">
                <a16:creationId xmlns:a16="http://schemas.microsoft.com/office/drawing/2014/main" id="{98873523-E445-2020-3896-3D935D327A81}"/>
              </a:ext>
            </a:extLst>
          </p:cNvPr>
          <p:cNvSpPr/>
          <p:nvPr/>
        </p:nvSpPr>
        <p:spPr>
          <a:xfrm>
            <a:off x="2652459" y="4914749"/>
            <a:ext cx="5269866" cy="157715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提取”菜单命令，在“效果控件”面板中展开“提取”滤镜的参数，如图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3" name="图片 32">
            <a:extLst>
              <a:ext uri="{FF2B5EF4-FFF2-40B4-BE49-F238E27FC236}">
                <a16:creationId xmlns:a16="http://schemas.microsoft.com/office/drawing/2014/main" id="{687291A3-9AD8-3EBB-CCFF-B45E58663192}"/>
              </a:ext>
            </a:extLst>
          </p:cNvPr>
          <p:cNvPicPr>
            <a:picLocks noChangeAspect="1"/>
          </p:cNvPicPr>
          <p:nvPr/>
        </p:nvPicPr>
        <p:blipFill>
          <a:blip r:embed="rId4"/>
          <a:stretch>
            <a:fillRect/>
          </a:stretch>
        </p:blipFill>
        <p:spPr>
          <a:xfrm>
            <a:off x="8176849" y="3149029"/>
            <a:ext cx="3808322" cy="3030730"/>
          </a:xfrm>
          <a:prstGeom prst="rect">
            <a:avLst/>
          </a:prstGeom>
        </p:spPr>
      </p:pic>
      <p:sp>
        <p:nvSpPr>
          <p:cNvPr id="35" name="文本框 34">
            <a:extLst>
              <a:ext uri="{FF2B5EF4-FFF2-40B4-BE49-F238E27FC236}">
                <a16:creationId xmlns:a16="http://schemas.microsoft.com/office/drawing/2014/main" id="{E7033E20-9CF9-7343-89EA-0CFA26E0B440}"/>
              </a:ext>
            </a:extLst>
          </p:cNvPr>
          <p:cNvSpPr txBox="1"/>
          <p:nvPr/>
        </p:nvSpPr>
        <p:spPr>
          <a:xfrm>
            <a:off x="7147832" y="6152775"/>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93197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C7C4C788-C5D4-A599-717F-FE793329A1D1}"/>
              </a:ext>
            </a:extLst>
          </p:cNvPr>
          <p:cNvGrpSpPr/>
          <p:nvPr/>
        </p:nvGrpSpPr>
        <p:grpSpPr>
          <a:xfrm>
            <a:off x="140967" y="1064025"/>
            <a:ext cx="2054452" cy="974634"/>
            <a:chOff x="50707" y="1481511"/>
            <a:chExt cx="2165030" cy="974634"/>
          </a:xfrm>
        </p:grpSpPr>
        <p:sp>
          <p:nvSpPr>
            <p:cNvPr id="7" name="矩形: 圆角 6">
              <a:extLst>
                <a:ext uri="{FF2B5EF4-FFF2-40B4-BE49-F238E27FC236}">
                  <a16:creationId xmlns:a16="http://schemas.microsoft.com/office/drawing/2014/main" id="{49A8A71C-B612-339F-82D2-69478C075EE9}"/>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89AD27DD-1A7A-4C17-7E58-00A349CD352B}"/>
                </a:ext>
              </a:extLst>
            </p:cNvPr>
            <p:cNvSpPr txBox="1"/>
            <p:nvPr/>
          </p:nvSpPr>
          <p:spPr>
            <a:xfrm>
              <a:off x="50707" y="1502038"/>
              <a:ext cx="2064281" cy="954107"/>
            </a:xfrm>
            <a:prstGeom prst="rect">
              <a:avLst/>
            </a:prstGeom>
            <a:noFill/>
          </p:spPr>
          <p:txBody>
            <a:bodyPr wrap="square" rtlCol="0">
              <a:spAutoFit/>
            </a:bodyPr>
            <a:lstStyle/>
            <a:p>
              <a:pPr algn="ctr"/>
              <a:r>
                <a:rPr lang="zh-CN" altLang="en-US" sz="2800" b="1" dirty="0">
                  <a:solidFill>
                    <a:schemeClr val="bg1"/>
                  </a:solidFill>
                </a:rPr>
                <a:t>“提取”滤镜</a:t>
              </a:r>
            </a:p>
          </p:txBody>
        </p:sp>
      </p:grpSp>
      <p:sp>
        <p:nvSpPr>
          <p:cNvPr id="9" name="等腰三角形 8">
            <a:extLst>
              <a:ext uri="{FF2B5EF4-FFF2-40B4-BE49-F238E27FC236}">
                <a16:creationId xmlns:a16="http://schemas.microsoft.com/office/drawing/2014/main" id="{B9200666-B14D-900A-D3EE-8A99E673669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0D290DE8-922B-E7D8-AF37-B77E68E58C69}"/>
              </a:ext>
            </a:extLst>
          </p:cNvPr>
          <p:cNvSpPr/>
          <p:nvPr/>
        </p:nvSpPr>
        <p:spPr>
          <a:xfrm>
            <a:off x="2467018" y="1064025"/>
            <a:ext cx="8701725" cy="393251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通道：用于选择抠取颜色的通道，包括“明亮度”、“红色”、“绿色”、“蓝色”、“</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个通道。</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黑场：用于设置黑色点的透明范围，小于黑色点的颜色将变为透明。</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白场：用于设置自色点的透明范围，大于白色点的颜色将变为透明。</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黑色柔和度：用于调节暗色区域的柔和度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白色柔和度：用于调节亮色区域的柔和度</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反转：用于反转透明区域。</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文本框 11">
            <a:extLst>
              <a:ext uri="{FF2B5EF4-FFF2-40B4-BE49-F238E27FC236}">
                <a16:creationId xmlns:a16="http://schemas.microsoft.com/office/drawing/2014/main" id="{51D85D5F-B753-B006-1F00-139001D6A50E}"/>
              </a:ext>
            </a:extLst>
          </p:cNvPr>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p>
        </p:txBody>
      </p:sp>
    </p:spTree>
    <p:custDataLst>
      <p:tags r:id="rId1"/>
    </p:custDataLst>
    <p:extLst>
      <p:ext uri="{BB962C8B-B14F-4D97-AF65-F5344CB8AC3E}">
        <p14:creationId xmlns:p14="http://schemas.microsoft.com/office/powerpoint/2010/main" val="41173765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761DDF4-52F9-B640-293B-4504763180A4}"/>
              </a:ext>
            </a:extLst>
          </p:cNvPr>
          <p:cNvGrpSpPr/>
          <p:nvPr/>
        </p:nvGrpSpPr>
        <p:grpSpPr>
          <a:xfrm>
            <a:off x="140967" y="1064025"/>
            <a:ext cx="2054452" cy="974634"/>
            <a:chOff x="50707" y="1481511"/>
            <a:chExt cx="2165030" cy="974634"/>
          </a:xfrm>
        </p:grpSpPr>
        <p:sp>
          <p:nvSpPr>
            <p:cNvPr id="6" name="矩形: 圆角 5">
              <a:extLst>
                <a:ext uri="{FF2B5EF4-FFF2-40B4-BE49-F238E27FC236}">
                  <a16:creationId xmlns:a16="http://schemas.microsoft.com/office/drawing/2014/main" id="{62D28CF2-14EB-7009-340C-E3D970FBEA7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84F9C32E-04DD-75DE-7C5A-9F054AE14081}"/>
                </a:ext>
              </a:extLst>
            </p:cNvPr>
            <p:cNvSpPr txBox="1"/>
            <p:nvPr/>
          </p:nvSpPr>
          <p:spPr>
            <a:xfrm>
              <a:off x="50707" y="1502038"/>
              <a:ext cx="2064281" cy="954107"/>
            </a:xfrm>
            <a:prstGeom prst="rect">
              <a:avLst/>
            </a:prstGeom>
            <a:noFill/>
          </p:spPr>
          <p:txBody>
            <a:bodyPr wrap="square" rtlCol="0">
              <a:spAutoFit/>
            </a:bodyPr>
            <a:lstStyle/>
            <a:p>
              <a:pPr algn="ctr"/>
              <a:r>
                <a:rPr lang="zh-CN" altLang="en-US" sz="2800" b="1" dirty="0">
                  <a:solidFill>
                    <a:schemeClr val="bg1"/>
                  </a:solidFill>
                </a:rPr>
                <a:t>“溢除抑制”滤镜</a:t>
              </a:r>
            </a:p>
          </p:txBody>
        </p:sp>
      </p:grpSp>
      <p:sp>
        <p:nvSpPr>
          <p:cNvPr id="11" name="等腰三角形 10">
            <a:extLst>
              <a:ext uri="{FF2B5EF4-FFF2-40B4-BE49-F238E27FC236}">
                <a16:creationId xmlns:a16="http://schemas.microsoft.com/office/drawing/2014/main" id="{0CC72739-AC86-9BB0-46B6-935FE88633F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DC2BF461-75C6-CD16-32D5-BE0A8CE07E39}"/>
              </a:ext>
            </a:extLst>
          </p:cNvPr>
          <p:cNvSpPr/>
          <p:nvPr/>
        </p:nvSpPr>
        <p:spPr>
          <a:xfrm>
            <a:off x="2467018" y="147340"/>
            <a:ext cx="8734382" cy="236497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一般情况下，经过抠像处理的图像都会残留部分抠除颜色的痕迹，配合使用“溢出抑制”滤镜就可以消除残留痕迹，同时该滤镜还可以消除图像边缘溢出的抠除颜色。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过时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溢除抑制”菜单命令，在“效果控件”面板中展开“溢出抑制”滤镜的参数，如图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1" name="图片 20">
            <a:extLst>
              <a:ext uri="{FF2B5EF4-FFF2-40B4-BE49-F238E27FC236}">
                <a16:creationId xmlns:a16="http://schemas.microsoft.com/office/drawing/2014/main" id="{B710D9A0-8608-4385-D8B9-769FD6C6F3D2}"/>
              </a:ext>
            </a:extLst>
          </p:cNvPr>
          <p:cNvPicPr>
            <a:picLocks noChangeAspect="1"/>
          </p:cNvPicPr>
          <p:nvPr/>
        </p:nvPicPr>
        <p:blipFill>
          <a:blip r:embed="rId3"/>
          <a:stretch>
            <a:fillRect/>
          </a:stretch>
        </p:blipFill>
        <p:spPr>
          <a:xfrm>
            <a:off x="2540556" y="2683642"/>
            <a:ext cx="7920459" cy="1463812"/>
          </a:xfrm>
          <a:prstGeom prst="rect">
            <a:avLst/>
          </a:prstGeom>
        </p:spPr>
      </p:pic>
      <p:sp>
        <p:nvSpPr>
          <p:cNvPr id="23" name="文本框 22">
            <a:extLst>
              <a:ext uri="{FF2B5EF4-FFF2-40B4-BE49-F238E27FC236}">
                <a16:creationId xmlns:a16="http://schemas.microsoft.com/office/drawing/2014/main" id="{0986B33A-EB61-4283-53B1-9581D5CD3D72}"/>
              </a:ext>
            </a:extLst>
          </p:cNvPr>
          <p:cNvSpPr txBox="1"/>
          <p:nvPr/>
        </p:nvSpPr>
        <p:spPr>
          <a:xfrm>
            <a:off x="3261632" y="4147446"/>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4" name="文本框 23">
            <a:extLst>
              <a:ext uri="{FF2B5EF4-FFF2-40B4-BE49-F238E27FC236}">
                <a16:creationId xmlns:a16="http://schemas.microsoft.com/office/drawing/2014/main" id="{C2EC33CB-4F6D-F758-0A3E-EFF46943C515}"/>
              </a:ext>
            </a:extLst>
          </p:cNvPr>
          <p:cNvSpPr txBox="1"/>
          <p:nvPr/>
        </p:nvSpPr>
        <p:spPr>
          <a:xfrm>
            <a:off x="3261632" y="4465743"/>
            <a:ext cx="1605280" cy="521970"/>
          </a:xfrm>
          <a:prstGeom prst="rect">
            <a:avLst/>
          </a:prstGeom>
          <a:noFill/>
        </p:spPr>
        <p:txBody>
          <a:bodyPr wrap="none" rtlCol="0">
            <a:spAutoFit/>
          </a:bodyPr>
          <a:lstStyle/>
          <a:p>
            <a:r>
              <a:rPr lang="zh-CN" altLang="en-US" sz="2800" b="1" dirty="0">
                <a:solidFill>
                  <a:schemeClr val="accent1"/>
                </a:solidFill>
              </a:rPr>
              <a:t>参数详解</a:t>
            </a:r>
          </a:p>
        </p:txBody>
      </p:sp>
      <p:sp>
        <p:nvSpPr>
          <p:cNvPr id="25" name="矩形: 圆角 24">
            <a:extLst>
              <a:ext uri="{FF2B5EF4-FFF2-40B4-BE49-F238E27FC236}">
                <a16:creationId xmlns:a16="http://schemas.microsoft.com/office/drawing/2014/main" id="{75F225D0-4256-D961-72D0-64576FEFEA58}"/>
              </a:ext>
            </a:extLst>
          </p:cNvPr>
          <p:cNvSpPr/>
          <p:nvPr/>
        </p:nvSpPr>
        <p:spPr>
          <a:xfrm>
            <a:off x="2896964" y="5036700"/>
            <a:ext cx="5299981" cy="141308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要抑制的颜色：选择需要清除图像残留的颜色。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抑制：设置抑制颜色的强度，数值越高效果越强。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2267511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0F9E0C2A-C15F-E8ED-D739-95ABB99006F9}"/>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25" name="直接连接符 24">
            <a:extLst>
              <a:ext uri="{FF2B5EF4-FFF2-40B4-BE49-F238E27FC236}">
                <a16:creationId xmlns:a16="http://schemas.microsoft.com/office/drawing/2014/main" id="{07F885A4-3DB3-B366-844A-67D5878909E7}"/>
              </a:ext>
            </a:extLst>
          </p:cNvPr>
          <p:cNvCxnSpPr>
            <a:stCxn id="24"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E4A1443-AABE-494F-F455-32016E145637}"/>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CE6E668-C378-D273-E7D4-A5D3A8B16EF8}"/>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1CDDD3B3-1859-599D-DBE5-5DCF8A20F0F7}"/>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29" name="文本框 28">
            <a:extLst>
              <a:ext uri="{FF2B5EF4-FFF2-40B4-BE49-F238E27FC236}">
                <a16:creationId xmlns:a16="http://schemas.microsoft.com/office/drawing/2014/main" id="{B396F8E2-9E9F-9178-59CA-0018D4C8F18B}"/>
              </a:ext>
            </a:extLst>
          </p:cNvPr>
          <p:cNvSpPr txBox="1"/>
          <p:nvPr/>
        </p:nvSpPr>
        <p:spPr>
          <a:xfrm>
            <a:off x="4772564" y="3013502"/>
            <a:ext cx="2646878" cy="830997"/>
          </a:xfrm>
          <a:prstGeom prst="rect">
            <a:avLst/>
          </a:prstGeom>
          <a:noFill/>
        </p:spPr>
        <p:txBody>
          <a:bodyPr wrap="none" rtlCol="0">
            <a:spAutoFit/>
          </a:bodyPr>
          <a:lstStyle/>
          <a:p>
            <a:pPr algn="ctr"/>
            <a:r>
              <a:rPr lang="zh-CN" altLang="en-US" sz="4800" b="1" dirty="0">
                <a:solidFill>
                  <a:schemeClr val="bg1"/>
                </a:solidFill>
              </a:rPr>
              <a:t>遮罩滤镜</a:t>
            </a:r>
          </a:p>
        </p:txBody>
      </p:sp>
      <p:sp>
        <p:nvSpPr>
          <p:cNvPr id="30" name="test_90790">
            <a:extLst>
              <a:ext uri="{FF2B5EF4-FFF2-40B4-BE49-F238E27FC236}">
                <a16:creationId xmlns:a16="http://schemas.microsoft.com/office/drawing/2014/main" id="{4DED8364-0AC6-4A5C-6C9D-2AD39F6B3D8D}"/>
              </a:ext>
            </a:extLst>
          </p:cNvPr>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165352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83A691F-A371-E7C6-44C6-AFCE0D98F4D0}"/>
              </a:ext>
            </a:extLst>
          </p:cNvPr>
          <p:cNvSpPr/>
          <p:nvPr/>
        </p:nvSpPr>
        <p:spPr>
          <a:xfrm>
            <a:off x="3452844" y="351062"/>
            <a:ext cx="7951620" cy="2262703"/>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抠像是一门综合技术，为了达到完美的抠像效果，除了运用滤镜组本身的命令技巧外，还需要根据抠像后图像素材的实际情况，处理好图像边缘效果和背景合成时的色彩匹配效果。本节重点介绍如何利用遮罩滤镜组中的滤镜，达到理想的图像边缘的处理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íṩļïḓê">
            <a:extLst>
              <a:ext uri="{FF2B5EF4-FFF2-40B4-BE49-F238E27FC236}">
                <a16:creationId xmlns:a16="http://schemas.microsoft.com/office/drawing/2014/main" id="{BABB4A16-3C1D-74F3-2A8C-8F897B327C09}"/>
              </a:ext>
            </a:extLst>
          </p:cNvPr>
          <p:cNvSpPr/>
          <p:nvPr/>
        </p:nvSpPr>
        <p:spPr bwMode="auto">
          <a:xfrm>
            <a:off x="3420186" y="2838936"/>
            <a:ext cx="7944774" cy="539879"/>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本节知识思维导图</a:t>
            </a:r>
          </a:p>
        </p:txBody>
      </p:sp>
      <p:sp>
        <p:nvSpPr>
          <p:cNvPr id="9" name="矩形: 圆角 8">
            <a:extLst>
              <a:ext uri="{FF2B5EF4-FFF2-40B4-BE49-F238E27FC236}">
                <a16:creationId xmlns:a16="http://schemas.microsoft.com/office/drawing/2014/main" id="{3DE9E384-5B97-0B9B-AC55-04BD0FA24F46}"/>
              </a:ext>
            </a:extLst>
          </p:cNvPr>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AEBDFD28-D21A-FA06-7C86-774ABF54FB4F}"/>
              </a:ext>
            </a:extLst>
          </p:cNvPr>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2" name="等腰三角形 11">
            <a:extLst>
              <a:ext uri="{FF2B5EF4-FFF2-40B4-BE49-F238E27FC236}">
                <a16:creationId xmlns:a16="http://schemas.microsoft.com/office/drawing/2014/main" id="{B50738D4-1C5E-C4A4-5383-25B06044A9AE}"/>
              </a:ext>
            </a:extLst>
          </p:cNvPr>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1" name="表格 20">
            <a:extLst>
              <a:ext uri="{FF2B5EF4-FFF2-40B4-BE49-F238E27FC236}">
                <a16:creationId xmlns:a16="http://schemas.microsoft.com/office/drawing/2014/main" id="{000FBBDD-8044-47BB-33B6-447A19E3CBBE}"/>
              </a:ext>
            </a:extLst>
          </p:cNvPr>
          <p:cNvGraphicFramePr>
            <a:graphicFrameLocks noGrp="1"/>
          </p:cNvGraphicFramePr>
          <p:nvPr>
            <p:extLst>
              <p:ext uri="{D42A27DB-BD31-4B8C-83A1-F6EECF244321}">
                <p14:modId xmlns:p14="http://schemas.microsoft.com/office/powerpoint/2010/main" val="472433495"/>
              </p:ext>
            </p:extLst>
          </p:nvPr>
        </p:nvGraphicFramePr>
        <p:xfrm>
          <a:off x="3420186" y="3378814"/>
          <a:ext cx="7944774" cy="3299937"/>
        </p:xfrm>
        <a:graphic>
          <a:graphicData uri="http://schemas.openxmlformats.org/drawingml/2006/table">
            <a:tbl>
              <a:tblPr firstRow="1" firstCol="1" bandRow="1">
                <a:tableStyleId>{5C22544A-7EE6-4342-B048-85BDC9FD1C3A}</a:tableStyleId>
              </a:tblPr>
              <a:tblGrid>
                <a:gridCol w="1768389">
                  <a:extLst>
                    <a:ext uri="{9D8B030D-6E8A-4147-A177-3AD203B41FA5}">
                      <a16:colId xmlns:a16="http://schemas.microsoft.com/office/drawing/2014/main" val="3724339383"/>
                    </a:ext>
                  </a:extLst>
                </a:gridCol>
                <a:gridCol w="2469071">
                  <a:extLst>
                    <a:ext uri="{9D8B030D-6E8A-4147-A177-3AD203B41FA5}">
                      <a16:colId xmlns:a16="http://schemas.microsoft.com/office/drawing/2014/main" val="883196824"/>
                    </a:ext>
                  </a:extLst>
                </a:gridCol>
                <a:gridCol w="2469071">
                  <a:extLst>
                    <a:ext uri="{9D8B030D-6E8A-4147-A177-3AD203B41FA5}">
                      <a16:colId xmlns:a16="http://schemas.microsoft.com/office/drawing/2014/main" val="4214173606"/>
                    </a:ext>
                  </a:extLst>
                </a:gridCol>
                <a:gridCol w="1238243">
                  <a:extLst>
                    <a:ext uri="{9D8B030D-6E8A-4147-A177-3AD203B41FA5}">
                      <a16:colId xmlns:a16="http://schemas.microsoft.com/office/drawing/2014/main" val="1524111703"/>
                    </a:ext>
                  </a:extLst>
                </a:gridCol>
              </a:tblGrid>
              <a:tr h="501435">
                <a:tc rowSpan="4">
                  <a:txBody>
                    <a:bodyPr/>
                    <a:lstStyle/>
                    <a:p>
                      <a:pPr indent="304800" algn="just">
                        <a:lnSpc>
                          <a:spcPct val="150000"/>
                        </a:lnSpc>
                      </a:pPr>
                      <a:r>
                        <a:rPr lang="en-US" sz="2000" kern="100" dirty="0">
                          <a:effectLst/>
                        </a:rPr>
                        <a:t> </a:t>
                      </a:r>
                      <a:endParaRPr lang="zh-CN" sz="1600" kern="100" dirty="0">
                        <a:effectLst/>
                      </a:endParaRPr>
                    </a:p>
                    <a:p>
                      <a:pPr algn="just">
                        <a:lnSpc>
                          <a:spcPct val="150000"/>
                        </a:lnSpc>
                      </a:pPr>
                      <a:r>
                        <a:rPr lang="en-US" sz="2000" kern="100" dirty="0">
                          <a:effectLst/>
                        </a:rPr>
                        <a:t> </a:t>
                      </a:r>
                      <a:endParaRPr lang="zh-CN" sz="1600" kern="100" dirty="0">
                        <a:effectLst/>
                      </a:endParaRPr>
                    </a:p>
                    <a:p>
                      <a:pPr algn="just">
                        <a:lnSpc>
                          <a:spcPct val="150000"/>
                        </a:lnSpc>
                      </a:pPr>
                      <a:r>
                        <a:rPr lang="zh-CN" sz="2400" kern="100" dirty="0">
                          <a:effectLst/>
                        </a:rPr>
                        <a:t>遮罩滤镜组</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just">
                        <a:lnSpc>
                          <a:spcPct val="150000"/>
                        </a:lnSpc>
                      </a:pPr>
                      <a:r>
                        <a:rPr lang="zh-CN" sz="1800" kern="100">
                          <a:effectLst/>
                        </a:rPr>
                        <a:t>分类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just">
                        <a:lnSpc>
                          <a:spcPct val="150000"/>
                        </a:lnSpc>
                      </a:pPr>
                      <a:r>
                        <a:rPr lang="zh-CN" sz="1800" kern="100">
                          <a:effectLst/>
                        </a:rPr>
                        <a:t>作用</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just">
                        <a:lnSpc>
                          <a:spcPct val="150000"/>
                        </a:lnSpc>
                      </a:pPr>
                      <a:r>
                        <a:rPr lang="zh-CN" sz="1800" kern="100">
                          <a:effectLst/>
                        </a:rPr>
                        <a:t>重要性</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43034460"/>
                  </a:ext>
                </a:extLst>
              </a:tr>
              <a:tr h="501435">
                <a:tc vMerge="1">
                  <a:txBody>
                    <a:bodyPr/>
                    <a:lstStyle/>
                    <a:p>
                      <a:endParaRPr lang="zh-CN" altLang="en-US"/>
                    </a:p>
                  </a:txBody>
                  <a:tcPr/>
                </a:tc>
                <a:tc>
                  <a:txBody>
                    <a:bodyPr/>
                    <a:lstStyle/>
                    <a:p>
                      <a:pPr algn="just">
                        <a:lnSpc>
                          <a:spcPct val="150000"/>
                        </a:lnSpc>
                      </a:pPr>
                      <a:r>
                        <a:rPr lang="zh-CN" sz="1800" kern="100">
                          <a:effectLst/>
                        </a:rPr>
                        <a:t>“遮罩阻塞工具”滤镜</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处理图像的边缘</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63635130"/>
                  </a:ext>
                </a:extLst>
              </a:tr>
              <a:tr h="1062627">
                <a:tc vMerge="1">
                  <a:txBody>
                    <a:bodyPr/>
                    <a:lstStyle/>
                    <a:p>
                      <a:endParaRPr lang="zh-CN" altLang="en-US"/>
                    </a:p>
                  </a:txBody>
                  <a:tcPr/>
                </a:tc>
                <a:tc>
                  <a:txBody>
                    <a:bodyPr/>
                    <a:lstStyle/>
                    <a:p>
                      <a:pPr algn="just">
                        <a:lnSpc>
                          <a:spcPct val="150000"/>
                        </a:lnSpc>
                      </a:pPr>
                      <a:r>
                        <a:rPr lang="zh-CN" sz="1800" kern="100" dirty="0">
                          <a:effectLst/>
                        </a:rPr>
                        <a:t>“调整实边遮罩”滤镜</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处理图像的边缘或控制抠除图像的</a:t>
                      </a:r>
                      <a:r>
                        <a:rPr lang="en-US" sz="1800" kern="100">
                          <a:effectLst/>
                        </a:rPr>
                        <a:t>Alpha</a:t>
                      </a:r>
                      <a:r>
                        <a:rPr lang="zh-CN" sz="1800" kern="100">
                          <a:effectLst/>
                        </a:rPr>
                        <a:t>噪波干净纯度</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39878121"/>
                  </a:ext>
                </a:extLst>
              </a:tr>
              <a:tr h="1062627">
                <a:tc vMerge="1">
                  <a:txBody>
                    <a:bodyPr/>
                    <a:lstStyle/>
                    <a:p>
                      <a:endParaRPr lang="zh-CN" altLang="en-US"/>
                    </a:p>
                  </a:txBody>
                  <a:tcPr/>
                </a:tc>
                <a:tc>
                  <a:txBody>
                    <a:bodyPr/>
                    <a:lstStyle/>
                    <a:p>
                      <a:pPr algn="just">
                        <a:lnSpc>
                          <a:spcPct val="150000"/>
                        </a:lnSpc>
                      </a:pPr>
                      <a:r>
                        <a:rPr lang="zh-CN" sz="1800" kern="100">
                          <a:effectLst/>
                        </a:rPr>
                        <a:t>“简单阻塞工具”滤镜</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处理较为简单或精度要求比较低的图像边缘</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94932810"/>
                  </a:ext>
                </a:extLst>
              </a:tr>
            </a:tbl>
          </a:graphicData>
        </a:graphic>
      </p:graphicFrame>
    </p:spTree>
    <p:custDataLst>
      <p:tags r:id="rId1"/>
    </p:custDataLst>
    <p:extLst>
      <p:ext uri="{BB962C8B-B14F-4D97-AF65-F5344CB8AC3E}">
        <p14:creationId xmlns:p14="http://schemas.microsoft.com/office/powerpoint/2010/main" val="27941191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5BEA303-C881-0C0D-0AC5-B2B3D2273F02}"/>
              </a:ext>
            </a:extLst>
          </p:cNvPr>
          <p:cNvGrpSpPr/>
          <p:nvPr/>
        </p:nvGrpSpPr>
        <p:grpSpPr>
          <a:xfrm>
            <a:off x="30389" y="1064025"/>
            <a:ext cx="2165030" cy="918222"/>
            <a:chOff x="50707" y="1481511"/>
            <a:chExt cx="2165030" cy="918222"/>
          </a:xfrm>
        </p:grpSpPr>
        <p:sp>
          <p:nvSpPr>
            <p:cNvPr id="6" name="矩形: 圆角 5">
              <a:extLst>
                <a:ext uri="{FF2B5EF4-FFF2-40B4-BE49-F238E27FC236}">
                  <a16:creationId xmlns:a16="http://schemas.microsoft.com/office/drawing/2014/main" id="{636B4217-48BB-6D3B-5149-261BA90F69F4}"/>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B914CFB-FD2B-A659-15F3-FAC494E8F34E}"/>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无绿幕抠像</a:t>
              </a:r>
            </a:p>
          </p:txBody>
        </p:sp>
      </p:grpSp>
      <p:sp>
        <p:nvSpPr>
          <p:cNvPr id="11" name="等腰三角形 10">
            <a:extLst>
              <a:ext uri="{FF2B5EF4-FFF2-40B4-BE49-F238E27FC236}">
                <a16:creationId xmlns:a16="http://schemas.microsoft.com/office/drawing/2014/main" id="{3049ECB7-06FE-553C-1D9C-A2BFE307108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48F50DD8-B1E2-457A-1977-505965B62B31}"/>
              </a:ext>
            </a:extLst>
          </p:cNvPr>
          <p:cNvSpPr/>
          <p:nvPr/>
        </p:nvSpPr>
        <p:spPr>
          <a:xfrm>
            <a:off x="2669674" y="612573"/>
            <a:ext cx="9060663" cy="259430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&gt;CH10&gt;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课堂案例——抠像合成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&gt;CH10&gt;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课堂案例——抠像合成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任务描述</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使用“优化实边遮罩”效果，可平滑锐利或颤动的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通道边缘</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提升抠像质量，本案例制作前后的对比效果如图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文本框 20">
            <a:extLst>
              <a:ext uri="{FF2B5EF4-FFF2-40B4-BE49-F238E27FC236}">
                <a16:creationId xmlns:a16="http://schemas.microsoft.com/office/drawing/2014/main" id="{7328C2C9-C454-44A6-D25B-1B0C3BD19E97}"/>
              </a:ext>
            </a:extLst>
          </p:cNvPr>
          <p:cNvSpPr txBox="1"/>
          <p:nvPr/>
        </p:nvSpPr>
        <p:spPr>
          <a:xfrm>
            <a:off x="3000375" y="3198809"/>
            <a:ext cx="6131378" cy="460382"/>
          </a:xfrm>
          <a:prstGeom prst="rect">
            <a:avLst/>
          </a:prstGeom>
          <a:noFill/>
        </p:spPr>
        <p:txBody>
          <a:bodyPr wrap="square">
            <a:spAutoFit/>
          </a:bodyPr>
          <a:lstStyle/>
          <a:p>
            <a:pPr algn="just">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难易指数</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2" name="图片 21">
            <a:extLst>
              <a:ext uri="{FF2B5EF4-FFF2-40B4-BE49-F238E27FC236}">
                <a16:creationId xmlns:a16="http://schemas.microsoft.com/office/drawing/2014/main" id="{88E75EA6-E463-3097-1E16-17D6C7C294B0}"/>
              </a:ext>
            </a:extLst>
          </p:cNvPr>
          <p:cNvPicPr>
            <a:picLocks noChangeAspect="1"/>
          </p:cNvPicPr>
          <p:nvPr/>
        </p:nvPicPr>
        <p:blipFill>
          <a:blip r:embed="rId3"/>
          <a:stretch>
            <a:fillRect/>
          </a:stretch>
        </p:blipFill>
        <p:spPr>
          <a:xfrm>
            <a:off x="3000374" y="3734360"/>
            <a:ext cx="8666285" cy="2388854"/>
          </a:xfrm>
          <a:prstGeom prst="rect">
            <a:avLst/>
          </a:prstGeom>
        </p:spPr>
      </p:pic>
      <p:sp>
        <p:nvSpPr>
          <p:cNvPr id="24" name="文本框 23">
            <a:extLst>
              <a:ext uri="{FF2B5EF4-FFF2-40B4-BE49-F238E27FC236}">
                <a16:creationId xmlns:a16="http://schemas.microsoft.com/office/drawing/2014/main" id="{4CFE537B-7697-5586-B79C-FDEC0D12B4C2}"/>
              </a:ext>
            </a:extLst>
          </p:cNvPr>
          <p:cNvSpPr txBox="1"/>
          <p:nvPr/>
        </p:nvSpPr>
        <p:spPr>
          <a:xfrm>
            <a:off x="4134316" y="6033508"/>
            <a:ext cx="6131378"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240130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5F1F9D0-05E3-4881-491B-7394A3B7EB32}"/>
              </a:ext>
            </a:extLst>
          </p:cNvPr>
          <p:cNvGrpSpPr/>
          <p:nvPr/>
        </p:nvGrpSpPr>
        <p:grpSpPr>
          <a:xfrm>
            <a:off x="30389" y="1064025"/>
            <a:ext cx="2165030" cy="918222"/>
            <a:chOff x="50707" y="1481511"/>
            <a:chExt cx="2165030" cy="918222"/>
          </a:xfrm>
        </p:grpSpPr>
        <p:sp>
          <p:nvSpPr>
            <p:cNvPr id="4" name="矩形: 圆角 3">
              <a:extLst>
                <a:ext uri="{FF2B5EF4-FFF2-40B4-BE49-F238E27FC236}">
                  <a16:creationId xmlns:a16="http://schemas.microsoft.com/office/drawing/2014/main" id="{6370B688-A404-B171-D70E-A8BF5FE20F14}"/>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7520B242-D92F-FFE2-75AF-B00B3536A4A8}"/>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无绿幕抠像</a:t>
              </a:r>
            </a:p>
          </p:txBody>
        </p:sp>
      </p:grpSp>
      <p:sp>
        <p:nvSpPr>
          <p:cNvPr id="7" name="等腰三角形 6">
            <a:extLst>
              <a:ext uri="{FF2B5EF4-FFF2-40B4-BE49-F238E27FC236}">
                <a16:creationId xmlns:a16="http://schemas.microsoft.com/office/drawing/2014/main" id="{530C6034-40FD-0A6A-A34F-CA00DB3D8DD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D92452E4-BA08-80D4-DDAC-A564F50DB1D5}"/>
              </a:ext>
            </a:extLst>
          </p:cNvPr>
          <p:cNvSpPr/>
          <p:nvPr/>
        </p:nvSpPr>
        <p:spPr>
          <a:xfrm>
            <a:off x="2669675" y="1064025"/>
            <a:ext cx="5396640" cy="23387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&gt;CH10&gt;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课堂案例——抠像合成</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”文件，在“项目”面板中双击“抠像合成”加载该合成，如图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10-27</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文本框 11">
            <a:extLst>
              <a:ext uri="{FF2B5EF4-FFF2-40B4-BE49-F238E27FC236}">
                <a16:creationId xmlns:a16="http://schemas.microsoft.com/office/drawing/2014/main" id="{86600E33-E267-2FB3-D2A5-8CC6336F0BD3}"/>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0" name="图片 19">
            <a:extLst>
              <a:ext uri="{FF2B5EF4-FFF2-40B4-BE49-F238E27FC236}">
                <a16:creationId xmlns:a16="http://schemas.microsoft.com/office/drawing/2014/main" id="{65201F6C-C6A0-3D54-A5C2-13F8281634C1}"/>
              </a:ext>
            </a:extLst>
          </p:cNvPr>
          <p:cNvPicPr>
            <a:picLocks noChangeAspect="1"/>
          </p:cNvPicPr>
          <p:nvPr/>
        </p:nvPicPr>
        <p:blipFill>
          <a:blip r:embed="rId3"/>
          <a:stretch>
            <a:fillRect/>
          </a:stretch>
        </p:blipFill>
        <p:spPr>
          <a:xfrm>
            <a:off x="8301766" y="395094"/>
            <a:ext cx="3258998" cy="2697130"/>
          </a:xfrm>
          <a:prstGeom prst="rect">
            <a:avLst/>
          </a:prstGeom>
        </p:spPr>
      </p:pic>
      <p:sp>
        <p:nvSpPr>
          <p:cNvPr id="22" name="文本框 21">
            <a:extLst>
              <a:ext uri="{FF2B5EF4-FFF2-40B4-BE49-F238E27FC236}">
                <a16:creationId xmlns:a16="http://schemas.microsoft.com/office/drawing/2014/main" id="{A5FE8111-A102-0C0E-E725-5D196677C9F6}"/>
              </a:ext>
            </a:extLst>
          </p:cNvPr>
          <p:cNvSpPr txBox="1"/>
          <p:nvPr/>
        </p:nvSpPr>
        <p:spPr>
          <a:xfrm>
            <a:off x="6865576" y="3179202"/>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矩形: 圆角 22">
            <a:extLst>
              <a:ext uri="{FF2B5EF4-FFF2-40B4-BE49-F238E27FC236}">
                <a16:creationId xmlns:a16="http://schemas.microsoft.com/office/drawing/2014/main" id="{9C623CC4-2EAA-6615-1973-05645F90CA1E}"/>
              </a:ext>
            </a:extLst>
          </p:cNvPr>
          <p:cNvSpPr/>
          <p:nvPr/>
        </p:nvSpPr>
        <p:spPr>
          <a:xfrm>
            <a:off x="2692848" y="3828997"/>
            <a:ext cx="8394245" cy="85730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：选择“鸟”图层，将其“缩放”调整为（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10-28</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4" name="图片 23">
            <a:extLst>
              <a:ext uri="{FF2B5EF4-FFF2-40B4-BE49-F238E27FC236}">
                <a16:creationId xmlns:a16="http://schemas.microsoft.com/office/drawing/2014/main" id="{5B163414-6CC0-35BB-CDE5-5192222A38A2}"/>
              </a:ext>
            </a:extLst>
          </p:cNvPr>
          <p:cNvPicPr>
            <a:picLocks noChangeAspect="1"/>
          </p:cNvPicPr>
          <p:nvPr/>
        </p:nvPicPr>
        <p:blipFill>
          <a:blip r:embed="rId4"/>
          <a:stretch>
            <a:fillRect/>
          </a:stretch>
        </p:blipFill>
        <p:spPr>
          <a:xfrm>
            <a:off x="2790822" y="4945230"/>
            <a:ext cx="8812539" cy="1063684"/>
          </a:xfrm>
          <a:prstGeom prst="rect">
            <a:avLst/>
          </a:prstGeom>
        </p:spPr>
      </p:pic>
      <p:sp>
        <p:nvSpPr>
          <p:cNvPr id="26" name="文本框 25">
            <a:extLst>
              <a:ext uri="{FF2B5EF4-FFF2-40B4-BE49-F238E27FC236}">
                <a16:creationId xmlns:a16="http://schemas.microsoft.com/office/drawing/2014/main" id="{89796E88-F9F4-4401-8340-C84217F6B7C3}"/>
              </a:ext>
            </a:extLst>
          </p:cNvPr>
          <p:cNvSpPr txBox="1"/>
          <p:nvPr/>
        </p:nvSpPr>
        <p:spPr>
          <a:xfrm>
            <a:off x="3681507" y="6093574"/>
            <a:ext cx="653142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132366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p>
        </p:txBody>
      </p:sp>
      <p:sp>
        <p:nvSpPr>
          <p:cNvPr id="6" name="文本框 5"/>
          <p:cNvSpPr txBox="1"/>
          <p:nvPr>
            <p:custDataLst>
              <p:tags r:id="rId2"/>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5"/>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67614" y="807520"/>
            <a:ext cx="7736339" cy="5189177"/>
          </a:xfrm>
          <a:prstGeom prst="rect">
            <a:avLst/>
          </a:prstGeom>
          <a:noFill/>
        </p:spPr>
        <p:txBody>
          <a:bodyPr wrap="square" rtlCol="0">
            <a:spAutoFit/>
          </a:bodyPr>
          <a:lstStyle/>
          <a:p>
            <a:pPr algn="just">
              <a:lnSpc>
                <a:spcPct val="150000"/>
              </a:lnSpc>
            </a:pPr>
            <a:r>
              <a:rPr lang="zh-CN" altLang="zh-CN" sz="2800" b="1" kern="100" dirty="0">
                <a:solidFill>
                  <a:srgbClr val="FF0000"/>
                </a:solidFill>
                <a:effectLst/>
                <a:latin typeface="+mn-ea"/>
                <a:cs typeface="宋体" panose="02010600030101010101" pitchFamily="2" charset="-122"/>
              </a:rPr>
              <a:t>知识目标：</a:t>
            </a:r>
            <a:r>
              <a:rPr lang="zh-CN" altLang="zh-CN" sz="2800" kern="100" dirty="0">
                <a:effectLst/>
                <a:latin typeface="+mn-ea"/>
                <a:cs typeface="宋体" panose="02010600030101010101" pitchFamily="2" charset="-122"/>
              </a:rPr>
              <a:t>了解抠像技术的基本原理，掌握抠像滤镜组中滤镜的用法，掌握遮罩滤镜组中滤镜的用法。</a:t>
            </a:r>
            <a:endParaRPr lang="zh-CN" altLang="zh-CN" sz="2800" kern="100" dirty="0">
              <a:effectLst/>
              <a:latin typeface="+mn-ea"/>
              <a:cs typeface="Times New Roman" panose="02020603050405020304" pitchFamily="18" charset="0"/>
            </a:endParaRPr>
          </a:p>
          <a:p>
            <a:pPr algn="just">
              <a:lnSpc>
                <a:spcPct val="150000"/>
              </a:lnSpc>
            </a:pPr>
            <a:r>
              <a:rPr lang="zh-CN" altLang="zh-CN" sz="2800" b="1" kern="100" dirty="0">
                <a:solidFill>
                  <a:srgbClr val="FF0000"/>
                </a:solidFill>
                <a:effectLst/>
                <a:latin typeface="+mn-ea"/>
                <a:cs typeface="宋体" panose="02010600030101010101" pitchFamily="2" charset="-122"/>
              </a:rPr>
              <a:t>能力目标：</a:t>
            </a:r>
            <a:r>
              <a:rPr lang="zh-CN" altLang="zh-CN" sz="2800" kern="100" dirty="0">
                <a:effectLst/>
                <a:latin typeface="+mn-ea"/>
                <a:cs typeface="宋体" panose="02010600030101010101" pitchFamily="2" charset="-122"/>
              </a:rPr>
              <a:t>能够运用“</a:t>
            </a:r>
            <a:r>
              <a:rPr lang="en-US" altLang="zh-CN" sz="2800" kern="100" dirty="0" err="1">
                <a:effectLst/>
                <a:latin typeface="+mn-ea"/>
                <a:cs typeface="宋体" panose="02010600030101010101" pitchFamily="2" charset="-122"/>
              </a:rPr>
              <a:t>Keylight</a:t>
            </a:r>
            <a:r>
              <a:rPr lang="en-US" altLang="zh-CN" sz="2800" kern="100" dirty="0">
                <a:effectLst/>
                <a:latin typeface="+mn-ea"/>
                <a:cs typeface="宋体" panose="02010600030101010101" pitchFamily="2" charset="-122"/>
              </a:rPr>
              <a:t>(1.2)</a:t>
            </a:r>
            <a:r>
              <a:rPr lang="zh-CN" altLang="zh-CN" sz="2800" kern="100" dirty="0">
                <a:effectLst/>
                <a:latin typeface="+mn-ea"/>
                <a:cs typeface="宋体" panose="02010600030101010101" pitchFamily="2" charset="-122"/>
              </a:rPr>
              <a:t>”滤镜的抠像方法，完成不同的抠像效果制作。</a:t>
            </a:r>
            <a:endParaRPr lang="zh-CN" altLang="zh-CN" sz="2800" kern="100" dirty="0">
              <a:effectLst/>
              <a:latin typeface="+mn-ea"/>
              <a:cs typeface="Times New Roman" panose="02020603050405020304" pitchFamily="18" charset="0"/>
            </a:endParaRPr>
          </a:p>
          <a:p>
            <a:pPr algn="just">
              <a:lnSpc>
                <a:spcPct val="150000"/>
              </a:lnSpc>
            </a:pPr>
            <a:r>
              <a:rPr lang="zh-CN" altLang="zh-CN" sz="2800" b="1" kern="100" dirty="0">
                <a:solidFill>
                  <a:srgbClr val="FF0000"/>
                </a:solidFill>
                <a:effectLst/>
                <a:latin typeface="+mn-ea"/>
                <a:cs typeface="宋体" panose="02010600030101010101" pitchFamily="2" charset="-122"/>
              </a:rPr>
              <a:t>素养目标：</a:t>
            </a:r>
            <a:r>
              <a:rPr lang="zh-CN" altLang="zh-CN" sz="2800" kern="100" dirty="0">
                <a:effectLst/>
                <a:latin typeface="+mn-ea"/>
                <a:cs typeface="宋体" panose="02010600030101010101" pitchFamily="2" charset="-122"/>
              </a:rPr>
              <a:t>具备利用所学知识对影响素材进行抠图修正的能力，具备追求设计质量，重视工作效率的职业素养。</a:t>
            </a:r>
            <a:endParaRPr lang="zh-CN" altLang="zh-CN" sz="28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4223270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EEB793F3-50ED-11EB-9242-2032D8C22AC5}"/>
              </a:ext>
            </a:extLst>
          </p:cNvPr>
          <p:cNvGrpSpPr/>
          <p:nvPr/>
        </p:nvGrpSpPr>
        <p:grpSpPr>
          <a:xfrm>
            <a:off x="30389" y="1064025"/>
            <a:ext cx="2165030" cy="918222"/>
            <a:chOff x="50707" y="1481511"/>
            <a:chExt cx="2165030" cy="918222"/>
          </a:xfrm>
        </p:grpSpPr>
        <p:sp>
          <p:nvSpPr>
            <p:cNvPr id="12" name="矩形: 圆角 11">
              <a:extLst>
                <a:ext uri="{FF2B5EF4-FFF2-40B4-BE49-F238E27FC236}">
                  <a16:creationId xmlns:a16="http://schemas.microsoft.com/office/drawing/2014/main" id="{C400F501-4BE6-5CB8-192B-EBA61B0C118D}"/>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5619A6FE-CAF9-8AF6-A17E-7466A011FDBE}"/>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无绿幕抠像</a:t>
              </a:r>
            </a:p>
          </p:txBody>
        </p:sp>
      </p:grpSp>
      <p:sp>
        <p:nvSpPr>
          <p:cNvPr id="21" name="等腰三角形 20">
            <a:extLst>
              <a:ext uri="{FF2B5EF4-FFF2-40B4-BE49-F238E27FC236}">
                <a16:creationId xmlns:a16="http://schemas.microsoft.com/office/drawing/2014/main" id="{6EEFE49E-F325-23F7-DF85-63BF7496DA4D}"/>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8288C3BF-66A0-9200-7698-AA4E34A12F46}"/>
              </a:ext>
            </a:extLst>
          </p:cNvPr>
          <p:cNvSpPr/>
          <p:nvPr/>
        </p:nvSpPr>
        <p:spPr>
          <a:xfrm>
            <a:off x="2669675" y="998709"/>
            <a:ext cx="9135882" cy="136893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：继续选择“鸟”图层，然后在“效果”面板中搜索“提取”并且双击进行添加，接着在左侧“效果控件”面板中将“提取”效果中的“白场”为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10-29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文本框 22">
            <a:extLst>
              <a:ext uri="{FF2B5EF4-FFF2-40B4-BE49-F238E27FC236}">
                <a16:creationId xmlns:a16="http://schemas.microsoft.com/office/drawing/2014/main" id="{87FCBB0B-051D-8C7B-C218-878541CD5405}"/>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4" name="图片 23">
            <a:extLst>
              <a:ext uri="{FF2B5EF4-FFF2-40B4-BE49-F238E27FC236}">
                <a16:creationId xmlns:a16="http://schemas.microsoft.com/office/drawing/2014/main" id="{4E097A11-02EA-54F5-8E66-55C626332977}"/>
              </a:ext>
            </a:extLst>
          </p:cNvPr>
          <p:cNvPicPr>
            <a:picLocks noChangeAspect="1"/>
          </p:cNvPicPr>
          <p:nvPr/>
        </p:nvPicPr>
        <p:blipFill>
          <a:blip r:embed="rId3"/>
          <a:stretch>
            <a:fillRect/>
          </a:stretch>
        </p:blipFill>
        <p:spPr>
          <a:xfrm>
            <a:off x="2937870" y="2537730"/>
            <a:ext cx="2679158" cy="2763667"/>
          </a:xfrm>
          <a:prstGeom prst="rect">
            <a:avLst/>
          </a:prstGeom>
        </p:spPr>
      </p:pic>
      <p:sp>
        <p:nvSpPr>
          <p:cNvPr id="26" name="文本框 25">
            <a:extLst>
              <a:ext uri="{FF2B5EF4-FFF2-40B4-BE49-F238E27FC236}">
                <a16:creationId xmlns:a16="http://schemas.microsoft.com/office/drawing/2014/main" id="{31752AA5-CF35-148D-50A1-A5DBCFEB4A8C}"/>
              </a:ext>
            </a:extLst>
          </p:cNvPr>
          <p:cNvSpPr txBox="1"/>
          <p:nvPr/>
        </p:nvSpPr>
        <p:spPr>
          <a:xfrm>
            <a:off x="2986857" y="4955193"/>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7" name="图片 26">
            <a:extLst>
              <a:ext uri="{FF2B5EF4-FFF2-40B4-BE49-F238E27FC236}">
                <a16:creationId xmlns:a16="http://schemas.microsoft.com/office/drawing/2014/main" id="{AE284EA5-E341-4A75-836A-8571ECC03231}"/>
              </a:ext>
            </a:extLst>
          </p:cNvPr>
          <p:cNvPicPr>
            <a:picLocks noChangeAspect="1"/>
          </p:cNvPicPr>
          <p:nvPr/>
        </p:nvPicPr>
        <p:blipFill>
          <a:blip r:embed="rId4"/>
          <a:stretch>
            <a:fillRect/>
          </a:stretch>
        </p:blipFill>
        <p:spPr>
          <a:xfrm>
            <a:off x="7154281" y="2542179"/>
            <a:ext cx="3336602" cy="2759217"/>
          </a:xfrm>
          <a:prstGeom prst="rect">
            <a:avLst/>
          </a:prstGeom>
        </p:spPr>
      </p:pic>
      <p:sp>
        <p:nvSpPr>
          <p:cNvPr id="29" name="文本框 28">
            <a:extLst>
              <a:ext uri="{FF2B5EF4-FFF2-40B4-BE49-F238E27FC236}">
                <a16:creationId xmlns:a16="http://schemas.microsoft.com/office/drawing/2014/main" id="{452D437F-4128-B041-5C35-2746EDD1EE45}"/>
              </a:ext>
            </a:extLst>
          </p:cNvPr>
          <p:cNvSpPr txBox="1"/>
          <p:nvPr/>
        </p:nvSpPr>
        <p:spPr>
          <a:xfrm>
            <a:off x="7898946" y="4927011"/>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10-30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0" name="矩形: 圆角 29">
            <a:extLst>
              <a:ext uri="{FF2B5EF4-FFF2-40B4-BE49-F238E27FC236}">
                <a16:creationId xmlns:a16="http://schemas.microsoft.com/office/drawing/2014/main" id="{8C27D4D0-49C4-75EA-4A61-DE3C713E6BC3}"/>
              </a:ext>
            </a:extLst>
          </p:cNvPr>
          <p:cNvSpPr/>
          <p:nvPr/>
        </p:nvSpPr>
        <p:spPr>
          <a:xfrm>
            <a:off x="2669675" y="5440081"/>
            <a:ext cx="9135882" cy="136893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：继续选择“鸟”图层，然后在“效果”面板中搜索“调整实边遮罩”并且双击进行添加，接着在左侧“效果控件”面板中将“调整实边遮罩”效果中的 “羽化”为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，“减少震颤”为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2341392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39B35E0-A3B1-A9AF-E79D-9B60A6DFCE59}"/>
              </a:ext>
            </a:extLst>
          </p:cNvPr>
          <p:cNvGrpSpPr/>
          <p:nvPr/>
        </p:nvGrpSpPr>
        <p:grpSpPr>
          <a:xfrm>
            <a:off x="30389" y="1064025"/>
            <a:ext cx="2165030" cy="918222"/>
            <a:chOff x="50707" y="1481511"/>
            <a:chExt cx="2165030" cy="918222"/>
          </a:xfrm>
        </p:grpSpPr>
        <p:sp>
          <p:nvSpPr>
            <p:cNvPr id="5" name="矩形: 圆角 4">
              <a:extLst>
                <a:ext uri="{FF2B5EF4-FFF2-40B4-BE49-F238E27FC236}">
                  <a16:creationId xmlns:a16="http://schemas.microsoft.com/office/drawing/2014/main" id="{C06CE648-9153-DAFD-F7BF-56BD2FB9437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59F903A-3438-8E15-86C4-02D1FDFD4837}"/>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无绿幕抠像</a:t>
              </a:r>
            </a:p>
          </p:txBody>
        </p:sp>
      </p:grpSp>
      <p:sp>
        <p:nvSpPr>
          <p:cNvPr id="22" name="等腰三角形 21">
            <a:extLst>
              <a:ext uri="{FF2B5EF4-FFF2-40B4-BE49-F238E27FC236}">
                <a16:creationId xmlns:a16="http://schemas.microsoft.com/office/drawing/2014/main" id="{F96B94FD-1D5A-5D16-9D28-E6485641EC62}"/>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668C4443-0688-0C6A-9213-6C0B91D60524}"/>
              </a:ext>
            </a:extLst>
          </p:cNvPr>
          <p:cNvSpPr/>
          <p:nvPr/>
        </p:nvSpPr>
        <p:spPr>
          <a:xfrm>
            <a:off x="2669675" y="998709"/>
            <a:ext cx="9135882" cy="136893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：继续选择“鸟”图层，然后在“效果”面板中搜索“色调”并且双击进行添加，接着在左侧“效果控件”面板中将“色调”效果中的“将黑色映射到”设置为（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文本框 23">
            <a:extLst>
              <a:ext uri="{FF2B5EF4-FFF2-40B4-BE49-F238E27FC236}">
                <a16:creationId xmlns:a16="http://schemas.microsoft.com/office/drawing/2014/main" id="{3C3EF270-05BA-604C-AB1E-C0762DC13EC0}"/>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5" name="图片 24">
            <a:extLst>
              <a:ext uri="{FF2B5EF4-FFF2-40B4-BE49-F238E27FC236}">
                <a16:creationId xmlns:a16="http://schemas.microsoft.com/office/drawing/2014/main" id="{F6DE817E-BA0C-350D-7832-39F394828DDB}"/>
              </a:ext>
            </a:extLst>
          </p:cNvPr>
          <p:cNvPicPr>
            <a:picLocks noChangeAspect="1"/>
          </p:cNvPicPr>
          <p:nvPr/>
        </p:nvPicPr>
        <p:blipFill>
          <a:blip r:embed="rId3"/>
          <a:stretch>
            <a:fillRect/>
          </a:stretch>
        </p:blipFill>
        <p:spPr>
          <a:xfrm>
            <a:off x="2669675" y="2529679"/>
            <a:ext cx="4690786" cy="1601450"/>
          </a:xfrm>
          <a:prstGeom prst="rect">
            <a:avLst/>
          </a:prstGeom>
        </p:spPr>
      </p:pic>
      <p:sp>
        <p:nvSpPr>
          <p:cNvPr id="27" name="文本框 26">
            <a:extLst>
              <a:ext uri="{FF2B5EF4-FFF2-40B4-BE49-F238E27FC236}">
                <a16:creationId xmlns:a16="http://schemas.microsoft.com/office/drawing/2014/main" id="{7CED3C2B-79ED-160C-759D-C3548C8D245A}"/>
              </a:ext>
            </a:extLst>
          </p:cNvPr>
          <p:cNvSpPr txBox="1"/>
          <p:nvPr/>
        </p:nvSpPr>
        <p:spPr>
          <a:xfrm>
            <a:off x="1949379" y="4108501"/>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10-31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8" name="矩形: 圆角 27">
            <a:extLst>
              <a:ext uri="{FF2B5EF4-FFF2-40B4-BE49-F238E27FC236}">
                <a16:creationId xmlns:a16="http://schemas.microsoft.com/office/drawing/2014/main" id="{A291648D-D7D8-04A2-8BC4-D7C5DD63B217}"/>
              </a:ext>
            </a:extLst>
          </p:cNvPr>
          <p:cNvSpPr/>
          <p:nvPr/>
        </p:nvSpPr>
        <p:spPr>
          <a:xfrm>
            <a:off x="2669675" y="4644345"/>
            <a:ext cx="3796439" cy="20340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06</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：新建一个纯色图层并置于顶层，在上面绘制图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所示的遮罩。</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9" name="图片 28">
            <a:extLst>
              <a:ext uri="{FF2B5EF4-FFF2-40B4-BE49-F238E27FC236}">
                <a16:creationId xmlns:a16="http://schemas.microsoft.com/office/drawing/2014/main" id="{8CA6604D-0FD8-EA58-09C0-EB81BFA58CA9}"/>
              </a:ext>
            </a:extLst>
          </p:cNvPr>
          <p:cNvPicPr>
            <a:picLocks noChangeAspect="1"/>
          </p:cNvPicPr>
          <p:nvPr/>
        </p:nvPicPr>
        <p:blipFill>
          <a:blip r:embed="rId4"/>
          <a:stretch>
            <a:fillRect/>
          </a:stretch>
        </p:blipFill>
        <p:spPr>
          <a:xfrm>
            <a:off x="6714377" y="4566282"/>
            <a:ext cx="4266596" cy="2177415"/>
          </a:xfrm>
          <a:prstGeom prst="rect">
            <a:avLst/>
          </a:prstGeom>
        </p:spPr>
      </p:pic>
    </p:spTree>
    <p:custDataLst>
      <p:tags r:id="rId1"/>
    </p:custDataLst>
    <p:extLst>
      <p:ext uri="{BB962C8B-B14F-4D97-AF65-F5344CB8AC3E}">
        <p14:creationId xmlns:p14="http://schemas.microsoft.com/office/powerpoint/2010/main" val="29916591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A83081E-3657-3FCA-552D-40271110DECD}"/>
              </a:ext>
            </a:extLst>
          </p:cNvPr>
          <p:cNvGrpSpPr/>
          <p:nvPr/>
        </p:nvGrpSpPr>
        <p:grpSpPr>
          <a:xfrm>
            <a:off x="30389" y="1064025"/>
            <a:ext cx="2165030" cy="918222"/>
            <a:chOff x="50707" y="1481511"/>
            <a:chExt cx="2165030" cy="918222"/>
          </a:xfrm>
        </p:grpSpPr>
        <p:sp>
          <p:nvSpPr>
            <p:cNvPr id="6" name="矩形: 圆角 5">
              <a:extLst>
                <a:ext uri="{FF2B5EF4-FFF2-40B4-BE49-F238E27FC236}">
                  <a16:creationId xmlns:a16="http://schemas.microsoft.com/office/drawing/2014/main" id="{C4556DC5-F18C-E6FD-9A74-44500E9D7934}"/>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1D36C79C-9C59-4CC0-7406-98079DF2DBC0}"/>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无绿幕抠像</a:t>
              </a:r>
            </a:p>
          </p:txBody>
        </p:sp>
      </p:grpSp>
      <p:sp>
        <p:nvSpPr>
          <p:cNvPr id="9" name="等腰三角形 8">
            <a:extLst>
              <a:ext uri="{FF2B5EF4-FFF2-40B4-BE49-F238E27FC236}">
                <a16:creationId xmlns:a16="http://schemas.microsoft.com/office/drawing/2014/main" id="{65A8445B-2FCE-4FED-CFA8-00EF4B7F4B0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BA272CC-8087-AB38-CED1-474158702D55}"/>
              </a:ext>
            </a:extLst>
          </p:cNvPr>
          <p:cNvSpPr/>
          <p:nvPr/>
        </p:nvSpPr>
        <p:spPr>
          <a:xfrm>
            <a:off x="2669675" y="998709"/>
            <a:ext cx="7764282" cy="125463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07</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：将“鸟”图层的轨道遮罩设为“</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反转”，如图</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10-33</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文本框 19">
            <a:extLst>
              <a:ext uri="{FF2B5EF4-FFF2-40B4-BE49-F238E27FC236}">
                <a16:creationId xmlns:a16="http://schemas.microsoft.com/office/drawing/2014/main" id="{FCDA89C5-92C3-6280-CFEA-E692A9F36FC2}"/>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1" name="图片 20">
            <a:extLst>
              <a:ext uri="{FF2B5EF4-FFF2-40B4-BE49-F238E27FC236}">
                <a16:creationId xmlns:a16="http://schemas.microsoft.com/office/drawing/2014/main" id="{627C6E49-67D8-5D7A-7062-496C681D4FD3}"/>
              </a:ext>
            </a:extLst>
          </p:cNvPr>
          <p:cNvPicPr>
            <a:picLocks noChangeAspect="1"/>
          </p:cNvPicPr>
          <p:nvPr/>
        </p:nvPicPr>
        <p:blipFill>
          <a:blip r:embed="rId3"/>
          <a:stretch>
            <a:fillRect/>
          </a:stretch>
        </p:blipFill>
        <p:spPr>
          <a:xfrm>
            <a:off x="2669674" y="2552608"/>
            <a:ext cx="9217525" cy="494945"/>
          </a:xfrm>
          <a:prstGeom prst="rect">
            <a:avLst/>
          </a:prstGeom>
        </p:spPr>
      </p:pic>
      <p:sp>
        <p:nvSpPr>
          <p:cNvPr id="24" name="文本框 23">
            <a:extLst>
              <a:ext uri="{FF2B5EF4-FFF2-40B4-BE49-F238E27FC236}">
                <a16:creationId xmlns:a16="http://schemas.microsoft.com/office/drawing/2014/main" id="{4EEDA10C-1B2F-B44D-6C04-0FD7954BD9D6}"/>
              </a:ext>
            </a:extLst>
          </p:cNvPr>
          <p:cNvSpPr txBox="1"/>
          <p:nvPr/>
        </p:nvSpPr>
        <p:spPr>
          <a:xfrm>
            <a:off x="3800475" y="3041663"/>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10-33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5" name="矩形: 圆角 24">
            <a:extLst>
              <a:ext uri="{FF2B5EF4-FFF2-40B4-BE49-F238E27FC236}">
                <a16:creationId xmlns:a16="http://schemas.microsoft.com/office/drawing/2014/main" id="{5CDA316B-AF83-9D8F-5373-A58E38E3823D}"/>
              </a:ext>
            </a:extLst>
          </p:cNvPr>
          <p:cNvSpPr/>
          <p:nvPr/>
        </p:nvSpPr>
        <p:spPr>
          <a:xfrm>
            <a:off x="2669675" y="3557145"/>
            <a:ext cx="7764282" cy="125463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08</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：设置渲染并完成动画输出，最终效果如图</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10-34</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32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6" name="图片 25">
            <a:extLst>
              <a:ext uri="{FF2B5EF4-FFF2-40B4-BE49-F238E27FC236}">
                <a16:creationId xmlns:a16="http://schemas.microsoft.com/office/drawing/2014/main" id="{15328883-46FA-5C12-5BB1-389869C77295}"/>
              </a:ext>
            </a:extLst>
          </p:cNvPr>
          <p:cNvPicPr>
            <a:picLocks noChangeAspect="1"/>
          </p:cNvPicPr>
          <p:nvPr/>
        </p:nvPicPr>
        <p:blipFill>
          <a:blip r:embed="rId4"/>
          <a:stretch>
            <a:fillRect/>
          </a:stretch>
        </p:blipFill>
        <p:spPr>
          <a:xfrm>
            <a:off x="2855504" y="4918230"/>
            <a:ext cx="6740906" cy="1858125"/>
          </a:xfrm>
          <a:prstGeom prst="rect">
            <a:avLst/>
          </a:prstGeom>
        </p:spPr>
      </p:pic>
      <p:sp>
        <p:nvSpPr>
          <p:cNvPr id="28" name="文本框 27">
            <a:extLst>
              <a:ext uri="{FF2B5EF4-FFF2-40B4-BE49-F238E27FC236}">
                <a16:creationId xmlns:a16="http://schemas.microsoft.com/office/drawing/2014/main" id="{9241DF9B-BEDD-D190-F838-18446230C366}"/>
              </a:ext>
            </a:extLst>
          </p:cNvPr>
          <p:cNvSpPr txBox="1"/>
          <p:nvPr/>
        </p:nvSpPr>
        <p:spPr>
          <a:xfrm>
            <a:off x="6934478" y="6315973"/>
            <a:ext cx="6131378"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10-34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71400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7621FA17-176A-EE54-7008-E83F75C8CD3E}"/>
              </a:ext>
            </a:extLst>
          </p:cNvPr>
          <p:cNvGrpSpPr/>
          <p:nvPr/>
        </p:nvGrpSpPr>
        <p:grpSpPr>
          <a:xfrm>
            <a:off x="140967" y="1064025"/>
            <a:ext cx="2054452" cy="918222"/>
            <a:chOff x="50707" y="1481511"/>
            <a:chExt cx="2165030" cy="918222"/>
          </a:xfrm>
        </p:grpSpPr>
        <p:sp>
          <p:nvSpPr>
            <p:cNvPr id="22" name="矩形: 圆角 21">
              <a:extLst>
                <a:ext uri="{FF2B5EF4-FFF2-40B4-BE49-F238E27FC236}">
                  <a16:creationId xmlns:a16="http://schemas.microsoft.com/office/drawing/2014/main" id="{82F2BFA5-F522-98B1-96EB-D62CE91CB1F7}"/>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75B1A20-E5FA-6966-D72B-A6F190BE5748}"/>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“遮罩阻塞工具”滤镜</a:t>
              </a:r>
            </a:p>
          </p:txBody>
        </p:sp>
      </p:grpSp>
      <p:sp>
        <p:nvSpPr>
          <p:cNvPr id="24" name="等腰三角形 23">
            <a:extLst>
              <a:ext uri="{FF2B5EF4-FFF2-40B4-BE49-F238E27FC236}">
                <a16:creationId xmlns:a16="http://schemas.microsoft.com/office/drawing/2014/main" id="{5636ABC3-1CF6-BFCD-0505-84C2C0C237CD}"/>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6B105ED1-A029-C606-6FB0-7F9B30A36710}"/>
              </a:ext>
            </a:extLst>
          </p:cNvPr>
          <p:cNvSpPr/>
          <p:nvPr/>
        </p:nvSpPr>
        <p:spPr>
          <a:xfrm>
            <a:off x="2669674" y="296577"/>
            <a:ext cx="8303125" cy="9182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“遮罩阻塞工具”滤镜是在处理图片边缘方面功能十分强大，如图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10-35</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图片 27">
            <a:extLst>
              <a:ext uri="{FF2B5EF4-FFF2-40B4-BE49-F238E27FC236}">
                <a16:creationId xmlns:a16="http://schemas.microsoft.com/office/drawing/2014/main" id="{422756D2-1F39-F408-F961-4313BED2C39A}"/>
              </a:ext>
            </a:extLst>
          </p:cNvPr>
          <p:cNvPicPr>
            <a:picLocks noChangeAspect="1"/>
          </p:cNvPicPr>
          <p:nvPr/>
        </p:nvPicPr>
        <p:blipFill>
          <a:blip r:embed="rId3"/>
          <a:stretch>
            <a:fillRect/>
          </a:stretch>
        </p:blipFill>
        <p:spPr>
          <a:xfrm>
            <a:off x="2669675" y="1312769"/>
            <a:ext cx="5363982" cy="2157626"/>
          </a:xfrm>
          <a:prstGeom prst="rect">
            <a:avLst/>
          </a:prstGeom>
        </p:spPr>
      </p:pic>
      <p:sp>
        <p:nvSpPr>
          <p:cNvPr id="30" name="文本框 29">
            <a:extLst>
              <a:ext uri="{FF2B5EF4-FFF2-40B4-BE49-F238E27FC236}">
                <a16:creationId xmlns:a16="http://schemas.microsoft.com/office/drawing/2014/main" id="{4B1AD4C0-4A63-C9ED-23E1-678F054A776D}"/>
              </a:ext>
            </a:extLst>
          </p:cNvPr>
          <p:cNvSpPr txBox="1"/>
          <p:nvPr/>
        </p:nvSpPr>
        <p:spPr>
          <a:xfrm>
            <a:off x="5458553" y="3058997"/>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10-35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1" name="矩形: 圆角 30">
            <a:extLst>
              <a:ext uri="{FF2B5EF4-FFF2-40B4-BE49-F238E27FC236}">
                <a16:creationId xmlns:a16="http://schemas.microsoft.com/office/drawing/2014/main" id="{465DA341-E946-5989-AEC8-7D187651B559}"/>
              </a:ext>
            </a:extLst>
          </p:cNvPr>
          <p:cNvSpPr/>
          <p:nvPr/>
        </p:nvSpPr>
        <p:spPr>
          <a:xfrm>
            <a:off x="2669673" y="3584694"/>
            <a:ext cx="8303125" cy="9182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遮罩</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遮罩阻塞工具”菜单命令，在“效果控件”面板中展开“遮罩阻塞工具”滤镜的参数，如图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10-36</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2" name="图片 31">
            <a:extLst>
              <a:ext uri="{FF2B5EF4-FFF2-40B4-BE49-F238E27FC236}">
                <a16:creationId xmlns:a16="http://schemas.microsoft.com/office/drawing/2014/main" id="{0AF063EF-4FC0-4BCF-89E1-FFFC89445D44}"/>
              </a:ext>
            </a:extLst>
          </p:cNvPr>
          <p:cNvPicPr>
            <a:picLocks noChangeAspect="1"/>
          </p:cNvPicPr>
          <p:nvPr/>
        </p:nvPicPr>
        <p:blipFill>
          <a:blip r:embed="rId4"/>
          <a:stretch>
            <a:fillRect/>
          </a:stretch>
        </p:blipFill>
        <p:spPr>
          <a:xfrm>
            <a:off x="2837407" y="4572707"/>
            <a:ext cx="3938950" cy="2232545"/>
          </a:xfrm>
          <a:prstGeom prst="rect">
            <a:avLst/>
          </a:prstGeom>
        </p:spPr>
      </p:pic>
      <p:sp>
        <p:nvSpPr>
          <p:cNvPr id="34" name="文本框 33">
            <a:extLst>
              <a:ext uri="{FF2B5EF4-FFF2-40B4-BE49-F238E27FC236}">
                <a16:creationId xmlns:a16="http://schemas.microsoft.com/office/drawing/2014/main" id="{E111CF09-6C7B-8361-7E1A-82C3A535A61B}"/>
              </a:ext>
            </a:extLst>
          </p:cNvPr>
          <p:cNvSpPr txBox="1"/>
          <p:nvPr/>
        </p:nvSpPr>
        <p:spPr>
          <a:xfrm>
            <a:off x="4208690" y="6331232"/>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10-36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423874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B885A63D-71D8-EF33-1224-429FD03DFEFE}"/>
              </a:ext>
            </a:extLst>
          </p:cNvPr>
          <p:cNvGrpSpPr/>
          <p:nvPr/>
        </p:nvGrpSpPr>
        <p:grpSpPr>
          <a:xfrm>
            <a:off x="140967" y="1064025"/>
            <a:ext cx="2054452" cy="918222"/>
            <a:chOff x="50707" y="1481511"/>
            <a:chExt cx="2165030" cy="918222"/>
          </a:xfrm>
        </p:grpSpPr>
        <p:sp>
          <p:nvSpPr>
            <p:cNvPr id="12" name="矩形: 圆角 11">
              <a:extLst>
                <a:ext uri="{FF2B5EF4-FFF2-40B4-BE49-F238E27FC236}">
                  <a16:creationId xmlns:a16="http://schemas.microsoft.com/office/drawing/2014/main" id="{5CCDE6B5-614E-127F-98EF-465E53FB9AB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5C66F2BA-B349-E5F2-4906-2536E62C7480}"/>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“遮罩阻塞工具”滤镜</a:t>
              </a:r>
            </a:p>
          </p:txBody>
        </p:sp>
      </p:grpSp>
      <p:sp>
        <p:nvSpPr>
          <p:cNvPr id="21" name="等腰三角形 20">
            <a:extLst>
              <a:ext uri="{FF2B5EF4-FFF2-40B4-BE49-F238E27FC236}">
                <a16:creationId xmlns:a16="http://schemas.microsoft.com/office/drawing/2014/main" id="{97DB9223-5E70-8449-4B54-C7CFC7E0CF73}"/>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C23BA6A9-AC8F-E6A6-3ED2-52DB9828DC30}"/>
              </a:ext>
            </a:extLst>
          </p:cNvPr>
          <p:cNvSpPr txBox="1"/>
          <p:nvPr/>
        </p:nvSpPr>
        <p:spPr>
          <a:xfrm>
            <a:off x="2954199" y="215478"/>
            <a:ext cx="1605280" cy="521970"/>
          </a:xfrm>
          <a:prstGeom prst="rect">
            <a:avLst/>
          </a:prstGeom>
          <a:noFill/>
        </p:spPr>
        <p:txBody>
          <a:bodyPr wrap="none" rtlCol="0">
            <a:spAutoFit/>
          </a:bodyPr>
          <a:lstStyle/>
          <a:p>
            <a:r>
              <a:rPr lang="zh-CN" altLang="en-US" sz="2800" b="1" dirty="0">
                <a:solidFill>
                  <a:schemeClr val="accent1"/>
                </a:solidFill>
              </a:rPr>
              <a:t>参数详解</a:t>
            </a:r>
          </a:p>
        </p:txBody>
      </p:sp>
      <p:sp>
        <p:nvSpPr>
          <p:cNvPr id="23" name="矩形: 圆角 22">
            <a:extLst>
              <a:ext uri="{FF2B5EF4-FFF2-40B4-BE49-F238E27FC236}">
                <a16:creationId xmlns:a16="http://schemas.microsoft.com/office/drawing/2014/main" id="{1967B44E-F9A6-565B-7695-839B33882A99}"/>
              </a:ext>
            </a:extLst>
          </p:cNvPr>
          <p:cNvSpPr/>
          <p:nvPr/>
        </p:nvSpPr>
        <p:spPr>
          <a:xfrm>
            <a:off x="2467017" y="727985"/>
            <a:ext cx="9584015" cy="335838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几何柔和度</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：调整图像边缘的一级光滑度。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阻塞</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：设置图像边缘的一级“扩充”或“收缩”。</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灰色阶柔和度</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：调整图像边缘的一级光滑度。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几何柔和度</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：调整图像边缘的二级光滑度。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阻塞</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：设置图像边缘的二级“扩充”或“收缩”。</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灰色阶柔和度</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：调整图像边缘的二级光滑度。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透代：控制图像边缘“收缩”的强度。</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“调整实边遮罩”滤镜不仅可以用来处理图像的边缘，还可以用来控制抠除图像的</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噪波干净纯度，如图</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10-37</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4" name="图片 23" descr="10-37">
            <a:extLst>
              <a:ext uri="{FF2B5EF4-FFF2-40B4-BE49-F238E27FC236}">
                <a16:creationId xmlns:a16="http://schemas.microsoft.com/office/drawing/2014/main" id="{E4A3645A-3866-D1D3-90B0-4F51CB967D1F}"/>
              </a:ext>
            </a:extLst>
          </p:cNvPr>
          <p:cNvPicPr>
            <a:picLocks noChangeAspect="1"/>
          </p:cNvPicPr>
          <p:nvPr/>
        </p:nvPicPr>
        <p:blipFill>
          <a:blip r:embed="rId3"/>
          <a:stretch>
            <a:fillRect/>
          </a:stretch>
        </p:blipFill>
        <p:spPr>
          <a:xfrm>
            <a:off x="2825206" y="4125889"/>
            <a:ext cx="5894251" cy="2699453"/>
          </a:xfrm>
          <a:prstGeom prst="rect">
            <a:avLst/>
          </a:prstGeom>
        </p:spPr>
      </p:pic>
      <p:sp>
        <p:nvSpPr>
          <p:cNvPr id="26" name="文本框 25">
            <a:extLst>
              <a:ext uri="{FF2B5EF4-FFF2-40B4-BE49-F238E27FC236}">
                <a16:creationId xmlns:a16="http://schemas.microsoft.com/office/drawing/2014/main" id="{E047F204-B798-A85F-BE14-E9377EF60147}"/>
              </a:ext>
            </a:extLst>
          </p:cNvPr>
          <p:cNvSpPr txBox="1"/>
          <p:nvPr/>
        </p:nvSpPr>
        <p:spPr>
          <a:xfrm>
            <a:off x="5670097" y="6371320"/>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10-37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569968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EB4D0937-B12B-FB03-601C-607646DF1D72}"/>
              </a:ext>
            </a:extLst>
          </p:cNvPr>
          <p:cNvGrpSpPr/>
          <p:nvPr/>
        </p:nvGrpSpPr>
        <p:grpSpPr>
          <a:xfrm>
            <a:off x="140967" y="1064025"/>
            <a:ext cx="2054452" cy="918222"/>
            <a:chOff x="50707" y="1481511"/>
            <a:chExt cx="2165030" cy="918222"/>
          </a:xfrm>
        </p:grpSpPr>
        <p:sp>
          <p:nvSpPr>
            <p:cNvPr id="12" name="矩形: 圆角 11">
              <a:extLst>
                <a:ext uri="{FF2B5EF4-FFF2-40B4-BE49-F238E27FC236}">
                  <a16:creationId xmlns:a16="http://schemas.microsoft.com/office/drawing/2014/main" id="{3C2A1EE0-A4CA-626E-F35A-7768D5A9417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46161F56-9851-8AD9-5095-23EEE7A1CFFA}"/>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“遮罩阻塞工具”滤镜</a:t>
              </a:r>
            </a:p>
          </p:txBody>
        </p:sp>
      </p:grpSp>
      <p:sp>
        <p:nvSpPr>
          <p:cNvPr id="21" name="等腰三角形 20">
            <a:extLst>
              <a:ext uri="{FF2B5EF4-FFF2-40B4-BE49-F238E27FC236}">
                <a16:creationId xmlns:a16="http://schemas.microsoft.com/office/drawing/2014/main" id="{5ABD490B-0A47-8532-DB7E-C7EFD04C06C6}"/>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D6D292D6-BED5-54D2-B01F-64DEDB81660B}"/>
              </a:ext>
            </a:extLst>
          </p:cNvPr>
          <p:cNvSpPr txBox="1"/>
          <p:nvPr/>
        </p:nvSpPr>
        <p:spPr>
          <a:xfrm>
            <a:off x="2954199" y="215478"/>
            <a:ext cx="1605280" cy="521970"/>
          </a:xfrm>
          <a:prstGeom prst="rect">
            <a:avLst/>
          </a:prstGeom>
          <a:noFill/>
        </p:spPr>
        <p:txBody>
          <a:bodyPr wrap="none" rtlCol="0">
            <a:spAutoFit/>
          </a:bodyPr>
          <a:lstStyle/>
          <a:p>
            <a:r>
              <a:rPr lang="zh-CN" altLang="en-US" sz="2800" b="1" dirty="0">
                <a:solidFill>
                  <a:schemeClr val="accent1"/>
                </a:solidFill>
              </a:rPr>
              <a:t>参数详解</a:t>
            </a:r>
          </a:p>
        </p:txBody>
      </p:sp>
      <p:sp>
        <p:nvSpPr>
          <p:cNvPr id="23" name="矩形: 圆角 22">
            <a:extLst>
              <a:ext uri="{FF2B5EF4-FFF2-40B4-BE49-F238E27FC236}">
                <a16:creationId xmlns:a16="http://schemas.microsoft.com/office/drawing/2014/main" id="{D75BBA1F-F276-EE1C-8317-ADDCA1D0E0CC}"/>
              </a:ext>
            </a:extLst>
          </p:cNvPr>
          <p:cNvSpPr/>
          <p:nvPr/>
        </p:nvSpPr>
        <p:spPr>
          <a:xfrm>
            <a:off x="2630306" y="727986"/>
            <a:ext cx="7738340" cy="183194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遮罩</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调整实边遮罩”菜单命令，在“效果控件”面板中展开“调整实边遮置”滤镜的参数，如图</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10-38</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4" name="图片 23">
            <a:extLst>
              <a:ext uri="{FF2B5EF4-FFF2-40B4-BE49-F238E27FC236}">
                <a16:creationId xmlns:a16="http://schemas.microsoft.com/office/drawing/2014/main" id="{1DE50A2C-1912-747C-B49B-0A1FEA0160C0}"/>
              </a:ext>
            </a:extLst>
          </p:cNvPr>
          <p:cNvPicPr>
            <a:picLocks noChangeAspect="1"/>
          </p:cNvPicPr>
          <p:nvPr/>
        </p:nvPicPr>
        <p:blipFill>
          <a:blip r:embed="rId3"/>
          <a:stretch>
            <a:fillRect/>
          </a:stretch>
        </p:blipFill>
        <p:spPr>
          <a:xfrm>
            <a:off x="2634384" y="2723325"/>
            <a:ext cx="4429418" cy="3919197"/>
          </a:xfrm>
          <a:prstGeom prst="rect">
            <a:avLst/>
          </a:prstGeom>
        </p:spPr>
      </p:pic>
      <p:sp>
        <p:nvSpPr>
          <p:cNvPr id="26" name="文本框 25">
            <a:extLst>
              <a:ext uri="{FF2B5EF4-FFF2-40B4-BE49-F238E27FC236}">
                <a16:creationId xmlns:a16="http://schemas.microsoft.com/office/drawing/2014/main" id="{271F1B94-C548-3B3A-A7AD-633145726BBC}"/>
              </a:ext>
            </a:extLst>
          </p:cNvPr>
          <p:cNvSpPr txBox="1"/>
          <p:nvPr/>
        </p:nvSpPr>
        <p:spPr>
          <a:xfrm>
            <a:off x="7063802" y="6273190"/>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10-38</a:t>
            </a:r>
            <a:endParaRPr lang="zh-CN" altLang="en-US" dirty="0"/>
          </a:p>
        </p:txBody>
      </p:sp>
    </p:spTree>
    <p:custDataLst>
      <p:tags r:id="rId1"/>
    </p:custDataLst>
    <p:extLst>
      <p:ext uri="{BB962C8B-B14F-4D97-AF65-F5344CB8AC3E}">
        <p14:creationId xmlns:p14="http://schemas.microsoft.com/office/powerpoint/2010/main" val="18974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B0F96160-75EB-6FD0-08F9-405D4EF6771C}"/>
              </a:ext>
            </a:extLst>
          </p:cNvPr>
          <p:cNvGrpSpPr/>
          <p:nvPr/>
        </p:nvGrpSpPr>
        <p:grpSpPr>
          <a:xfrm>
            <a:off x="140967" y="1064025"/>
            <a:ext cx="2054452" cy="918222"/>
            <a:chOff x="50707" y="1481511"/>
            <a:chExt cx="2165030" cy="918222"/>
          </a:xfrm>
        </p:grpSpPr>
        <p:sp>
          <p:nvSpPr>
            <p:cNvPr id="21" name="矩形: 圆角 20">
              <a:extLst>
                <a:ext uri="{FF2B5EF4-FFF2-40B4-BE49-F238E27FC236}">
                  <a16:creationId xmlns:a16="http://schemas.microsoft.com/office/drawing/2014/main" id="{AC858731-4CFC-C2C0-6A8A-3066440CA16B}"/>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F918D688-9172-01E1-0C52-2F73F11CFF39}"/>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“遮罩阻塞工具”滤镜</a:t>
              </a:r>
            </a:p>
          </p:txBody>
        </p:sp>
      </p:grpSp>
      <p:sp>
        <p:nvSpPr>
          <p:cNvPr id="23" name="等腰三角形 22">
            <a:extLst>
              <a:ext uri="{FF2B5EF4-FFF2-40B4-BE49-F238E27FC236}">
                <a16:creationId xmlns:a16="http://schemas.microsoft.com/office/drawing/2014/main" id="{A3FBCBC0-7C7D-DAE8-3128-F93763EA4156}"/>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C23C7A30-1029-AE0A-F5E1-610B5ED287DF}"/>
              </a:ext>
            </a:extLst>
          </p:cNvPr>
          <p:cNvSpPr txBox="1"/>
          <p:nvPr/>
        </p:nvSpPr>
        <p:spPr>
          <a:xfrm>
            <a:off x="2954199" y="215478"/>
            <a:ext cx="1605280" cy="521970"/>
          </a:xfrm>
          <a:prstGeom prst="rect">
            <a:avLst/>
          </a:prstGeom>
          <a:noFill/>
        </p:spPr>
        <p:txBody>
          <a:bodyPr wrap="none" rtlCol="0">
            <a:spAutoFit/>
          </a:bodyPr>
          <a:lstStyle/>
          <a:p>
            <a:r>
              <a:rPr lang="zh-CN" altLang="en-US" sz="2800" b="1" dirty="0">
                <a:solidFill>
                  <a:schemeClr val="accent1"/>
                </a:solidFill>
              </a:rPr>
              <a:t>参数详解</a:t>
            </a:r>
          </a:p>
        </p:txBody>
      </p:sp>
      <p:sp>
        <p:nvSpPr>
          <p:cNvPr id="25" name="矩形: 圆角 24">
            <a:extLst>
              <a:ext uri="{FF2B5EF4-FFF2-40B4-BE49-F238E27FC236}">
                <a16:creationId xmlns:a16="http://schemas.microsoft.com/office/drawing/2014/main" id="{112AF949-9AB6-FE87-C177-E6CC1377834F}"/>
              </a:ext>
            </a:extLst>
          </p:cNvPr>
          <p:cNvSpPr/>
          <p:nvPr/>
        </p:nvSpPr>
        <p:spPr>
          <a:xfrm>
            <a:off x="2516003" y="801521"/>
            <a:ext cx="6432054" cy="457058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羽化：设置图像边缘的光滑程度。</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对比度：调整图像边缘的羽化过渡。</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减少震颤：设置运动图像上的噪波。</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使用运动模糊：设置带有运动模糊效果的图像。</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净化边缘颜色：处理图像边缘的颜色。</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9163172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9CA96C58-48F5-7B56-53A5-0F13E96E4F8F}"/>
              </a:ext>
            </a:extLst>
          </p:cNvPr>
          <p:cNvGrpSpPr/>
          <p:nvPr/>
        </p:nvGrpSpPr>
        <p:grpSpPr>
          <a:xfrm>
            <a:off x="140967" y="1064025"/>
            <a:ext cx="2054452" cy="918222"/>
            <a:chOff x="50707" y="1481511"/>
            <a:chExt cx="2165030" cy="918222"/>
          </a:xfrm>
        </p:grpSpPr>
        <p:sp>
          <p:nvSpPr>
            <p:cNvPr id="12" name="矩形: 圆角 11">
              <a:extLst>
                <a:ext uri="{FF2B5EF4-FFF2-40B4-BE49-F238E27FC236}">
                  <a16:creationId xmlns:a16="http://schemas.microsoft.com/office/drawing/2014/main" id="{59066BAB-ABF8-2D18-28E1-7D8F8267A77C}"/>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466257F4-9B2A-1025-989C-D6D73FE5D5C1}"/>
                </a:ext>
              </a:extLst>
            </p:cNvPr>
            <p:cNvSpPr txBox="1"/>
            <p:nvPr/>
          </p:nvSpPr>
          <p:spPr>
            <a:xfrm>
              <a:off x="50707" y="1502038"/>
              <a:ext cx="2064281" cy="830997"/>
            </a:xfrm>
            <a:prstGeom prst="rect">
              <a:avLst/>
            </a:prstGeom>
            <a:noFill/>
          </p:spPr>
          <p:txBody>
            <a:bodyPr wrap="square" rtlCol="0">
              <a:spAutoFit/>
            </a:bodyPr>
            <a:lstStyle/>
            <a:p>
              <a:pPr algn="ctr"/>
              <a:r>
                <a:rPr lang="zh-CN" altLang="en-US" sz="2400" b="1" dirty="0">
                  <a:solidFill>
                    <a:schemeClr val="bg1"/>
                  </a:solidFill>
                </a:rPr>
                <a:t>“简单阻塞工具”滤镜</a:t>
              </a:r>
            </a:p>
          </p:txBody>
        </p:sp>
      </p:grpSp>
      <p:sp>
        <p:nvSpPr>
          <p:cNvPr id="21" name="等腰三角形 20">
            <a:extLst>
              <a:ext uri="{FF2B5EF4-FFF2-40B4-BE49-F238E27FC236}">
                <a16:creationId xmlns:a16="http://schemas.microsoft.com/office/drawing/2014/main" id="{C5DB8252-3077-4EAC-68F9-3F22CE17150A}"/>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B05E0386-6344-E135-6663-B89C2C9B0C29}"/>
              </a:ext>
            </a:extLst>
          </p:cNvPr>
          <p:cNvSpPr/>
          <p:nvPr/>
        </p:nvSpPr>
        <p:spPr>
          <a:xfrm>
            <a:off x="2597647" y="83063"/>
            <a:ext cx="8636411" cy="212129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“简单阻塞工具”滤镜相对来讲效果比较简单且直观，不太适用于处理较为复杂或精度要求比较高的图像边缘。执行“效果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遮罩</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简单阻塞工具”菜单命令，在“效果控件”面板中展开“简单阻塞工具”滤镜的参数，如图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10-39</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8CC65004-366F-5D52-4A29-70B43A0C5F27}"/>
              </a:ext>
            </a:extLst>
          </p:cNvPr>
          <p:cNvPicPr>
            <a:picLocks noChangeAspect="1"/>
          </p:cNvPicPr>
          <p:nvPr/>
        </p:nvPicPr>
        <p:blipFill>
          <a:blip r:embed="rId4"/>
          <a:stretch>
            <a:fillRect/>
          </a:stretch>
        </p:blipFill>
        <p:spPr>
          <a:xfrm>
            <a:off x="2630305" y="2292075"/>
            <a:ext cx="8014010" cy="1773735"/>
          </a:xfrm>
          <a:prstGeom prst="rect">
            <a:avLst/>
          </a:prstGeom>
        </p:spPr>
      </p:pic>
      <p:sp>
        <p:nvSpPr>
          <p:cNvPr id="25" name="文本框 24">
            <a:extLst>
              <a:ext uri="{FF2B5EF4-FFF2-40B4-BE49-F238E27FC236}">
                <a16:creationId xmlns:a16="http://schemas.microsoft.com/office/drawing/2014/main" id="{116A4334-9D63-B6FD-A513-A9C44AB236C9}"/>
              </a:ext>
            </a:extLst>
          </p:cNvPr>
          <p:cNvSpPr txBox="1"/>
          <p:nvPr/>
        </p:nvSpPr>
        <p:spPr>
          <a:xfrm>
            <a:off x="3242583" y="4212765"/>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10-39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6" name="文本框 25">
            <a:extLst>
              <a:ext uri="{FF2B5EF4-FFF2-40B4-BE49-F238E27FC236}">
                <a16:creationId xmlns:a16="http://schemas.microsoft.com/office/drawing/2014/main" id="{69590EEB-1B62-1E30-BB15-C62CAED10F6B}"/>
              </a:ext>
            </a:extLst>
          </p:cNvPr>
          <p:cNvSpPr txBox="1"/>
          <p:nvPr/>
        </p:nvSpPr>
        <p:spPr>
          <a:xfrm>
            <a:off x="2850697" y="4582097"/>
            <a:ext cx="1620957" cy="523220"/>
          </a:xfrm>
          <a:prstGeom prst="rect">
            <a:avLst/>
          </a:prstGeom>
          <a:noFill/>
        </p:spPr>
        <p:txBody>
          <a:bodyPr wrap="none" rtlCol="0">
            <a:spAutoFit/>
          </a:bodyPr>
          <a:lstStyle/>
          <a:p>
            <a:r>
              <a:rPr lang="zh-CN" altLang="en-US" sz="2800" b="1" dirty="0">
                <a:solidFill>
                  <a:schemeClr val="accent1"/>
                </a:solidFill>
              </a:rPr>
              <a:t>参数详解</a:t>
            </a:r>
          </a:p>
        </p:txBody>
      </p:sp>
      <p:sp>
        <p:nvSpPr>
          <p:cNvPr id="27" name="矩形: 圆角 26">
            <a:extLst>
              <a:ext uri="{FF2B5EF4-FFF2-40B4-BE49-F238E27FC236}">
                <a16:creationId xmlns:a16="http://schemas.microsoft.com/office/drawing/2014/main" id="{64B3AF8C-E828-6B06-2AF6-F440CBD8D9EC}"/>
              </a:ext>
            </a:extLst>
          </p:cNvPr>
          <p:cNvSpPr/>
          <p:nvPr/>
        </p:nvSpPr>
        <p:spPr>
          <a:xfrm>
            <a:off x="2720065" y="5105317"/>
            <a:ext cx="6300913" cy="143618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视图：设置图像的查看方式</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阻塞遮罩：设置图像边缘的“扩充”或“收缩”。</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740246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B68E44C-FB6A-5CD1-941D-3F72B46ECEE5}"/>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3" name="直接连接符 2">
            <a:extLst>
              <a:ext uri="{FF2B5EF4-FFF2-40B4-BE49-F238E27FC236}">
                <a16:creationId xmlns:a16="http://schemas.microsoft.com/office/drawing/2014/main" id="{DCCA7FDD-0785-1771-F299-157C6A4079C4}"/>
              </a:ext>
            </a:extLst>
          </p:cNvPr>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ABD0CC48-FAF3-6559-40E4-69CB13B97624}"/>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8DE899C7-1225-A3A8-BE4B-B1EE38C7E989}"/>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BDDB433E-29AA-7ED3-690A-1A5FE4BB0155}"/>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7" name="文本框 6">
            <a:extLst>
              <a:ext uri="{FF2B5EF4-FFF2-40B4-BE49-F238E27FC236}">
                <a16:creationId xmlns:a16="http://schemas.microsoft.com/office/drawing/2014/main" id="{85262E94-5769-8BDC-E3BB-54C1493F35B1}"/>
              </a:ext>
            </a:extLst>
          </p:cNvPr>
          <p:cNvSpPr txBox="1"/>
          <p:nvPr/>
        </p:nvSpPr>
        <p:spPr>
          <a:xfrm>
            <a:off x="3603974" y="3127805"/>
            <a:ext cx="4984058" cy="584775"/>
          </a:xfrm>
          <a:prstGeom prst="rect">
            <a:avLst/>
          </a:prstGeom>
          <a:noFill/>
        </p:spPr>
        <p:txBody>
          <a:bodyPr wrap="none" rtlCol="0">
            <a:spAutoFit/>
          </a:bodyPr>
          <a:lstStyle/>
          <a:p>
            <a:pPr algn="ctr"/>
            <a:r>
              <a:rPr lang="zh-CN" altLang="zh-CN" sz="3200" b="1" kern="100" dirty="0">
                <a:solidFill>
                  <a:schemeClr val="bg1"/>
                </a:solidFill>
                <a:effectLst/>
                <a:ea typeface="宋体" panose="02010600030101010101" pitchFamily="2" charset="-122"/>
                <a:cs typeface="宋体" panose="02010600030101010101" pitchFamily="2" charset="-122"/>
              </a:rPr>
              <a:t>“</a:t>
            </a:r>
            <a:r>
              <a:rPr lang="en-US" altLang="zh-CN" sz="3200" b="1" kern="100" dirty="0" err="1">
                <a:solidFill>
                  <a:schemeClr val="bg1"/>
                </a:solidFill>
                <a:effectLst/>
                <a:ea typeface="宋体" panose="02010600030101010101" pitchFamily="2" charset="-122"/>
                <a:cs typeface="宋体" panose="02010600030101010101" pitchFamily="2" charset="-122"/>
              </a:rPr>
              <a:t>Keylight</a:t>
            </a:r>
            <a:r>
              <a:rPr lang="zh-CN" altLang="zh-CN" sz="3200" b="1" kern="100" dirty="0">
                <a:solidFill>
                  <a:schemeClr val="bg1"/>
                </a:solidFill>
                <a:effectLst/>
                <a:ea typeface="宋体" panose="02010600030101010101" pitchFamily="2" charset="-122"/>
                <a:cs typeface="宋体" panose="02010600030101010101" pitchFamily="2" charset="-122"/>
              </a:rPr>
              <a:t>（</a:t>
            </a:r>
            <a:r>
              <a:rPr lang="en-US" altLang="zh-CN" sz="3200" b="1" kern="100" dirty="0">
                <a:solidFill>
                  <a:schemeClr val="bg1"/>
                </a:solidFill>
                <a:effectLst/>
                <a:ea typeface="宋体" panose="02010600030101010101" pitchFamily="2" charset="-122"/>
                <a:cs typeface="宋体" panose="02010600030101010101" pitchFamily="2" charset="-122"/>
              </a:rPr>
              <a:t>1.2</a:t>
            </a:r>
            <a:r>
              <a:rPr lang="zh-CN" altLang="zh-CN" sz="3200" b="1" kern="100" dirty="0">
                <a:solidFill>
                  <a:schemeClr val="bg1"/>
                </a:solidFill>
                <a:effectLst/>
                <a:ea typeface="宋体" panose="02010600030101010101" pitchFamily="2" charset="-122"/>
                <a:cs typeface="宋体" panose="02010600030101010101" pitchFamily="2" charset="-122"/>
              </a:rPr>
              <a:t>）”</a:t>
            </a:r>
            <a:r>
              <a:rPr lang="zh-CN" altLang="zh-CN" sz="3200" b="1"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滤镜</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8" name="test_90790">
            <a:extLst>
              <a:ext uri="{FF2B5EF4-FFF2-40B4-BE49-F238E27FC236}">
                <a16:creationId xmlns:a16="http://schemas.microsoft.com/office/drawing/2014/main" id="{4613634F-5F82-334D-3A10-94D3FFF7B1DA}"/>
              </a:ext>
            </a:extLst>
          </p:cNvPr>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81510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CF7EA08-6218-EB21-06BF-4B92D0987B73}"/>
              </a:ext>
            </a:extLst>
          </p:cNvPr>
          <p:cNvSpPr/>
          <p:nvPr/>
        </p:nvSpPr>
        <p:spPr>
          <a:xfrm>
            <a:off x="3200400" y="191718"/>
            <a:ext cx="8197218" cy="2437182"/>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使用</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滤镜可以更轻松地抠取带有阴影、半透明或毛发的素材，让复杂的抠像能够更快捷、简单。</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滤镜的</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Spil</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I Suppression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溢出抑制）功能</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还可以清除抠像蒙版边缘的溢出颜色，让前景和背景更加自然地融合在一起，让抠像的效果更真实、自然。</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可以集成到</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中，也能够无缝集成到一些合成和编辑系统中，例如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Digital Fusion</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Nuke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Shake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等中，如图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íṩļïḓê">
            <a:extLst>
              <a:ext uri="{FF2B5EF4-FFF2-40B4-BE49-F238E27FC236}">
                <a16:creationId xmlns:a16="http://schemas.microsoft.com/office/drawing/2014/main" id="{2E9FC0EB-8066-9F52-23F2-AED605BD6830}"/>
              </a:ext>
            </a:extLst>
          </p:cNvPr>
          <p:cNvSpPr/>
          <p:nvPr/>
        </p:nvSpPr>
        <p:spPr bwMode="auto">
          <a:xfrm>
            <a:off x="5894615" y="2829654"/>
            <a:ext cx="5862230" cy="539879"/>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本节知识导图</a:t>
            </a:r>
          </a:p>
        </p:txBody>
      </p:sp>
      <p:sp>
        <p:nvSpPr>
          <p:cNvPr id="12" name="矩形: 圆角 11">
            <a:extLst>
              <a:ext uri="{FF2B5EF4-FFF2-40B4-BE49-F238E27FC236}">
                <a16:creationId xmlns:a16="http://schemas.microsoft.com/office/drawing/2014/main" id="{AADF1B6B-5E0F-1BCE-F07A-5CCD49D4CBB3}"/>
              </a:ext>
            </a:extLst>
          </p:cNvPr>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300524F3-2D24-80EB-496B-CDF101DDFEE3}"/>
              </a:ext>
            </a:extLst>
          </p:cNvPr>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21" name="等腰三角形 20">
            <a:extLst>
              <a:ext uri="{FF2B5EF4-FFF2-40B4-BE49-F238E27FC236}">
                <a16:creationId xmlns:a16="http://schemas.microsoft.com/office/drawing/2014/main" id="{6C58F4F1-1464-31F8-9618-1773DC338C87}"/>
              </a:ext>
            </a:extLst>
          </p:cNvPr>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表格 22">
            <a:extLst>
              <a:ext uri="{FF2B5EF4-FFF2-40B4-BE49-F238E27FC236}">
                <a16:creationId xmlns:a16="http://schemas.microsoft.com/office/drawing/2014/main" id="{65930CD4-4A19-EE9E-6B8B-7C002B66DA46}"/>
              </a:ext>
            </a:extLst>
          </p:cNvPr>
          <p:cNvGraphicFramePr>
            <a:graphicFrameLocks noGrp="1"/>
          </p:cNvGraphicFramePr>
          <p:nvPr>
            <p:extLst>
              <p:ext uri="{D42A27DB-BD31-4B8C-83A1-F6EECF244321}">
                <p14:modId xmlns:p14="http://schemas.microsoft.com/office/powerpoint/2010/main" val="3607322929"/>
              </p:ext>
            </p:extLst>
          </p:nvPr>
        </p:nvGraphicFramePr>
        <p:xfrm>
          <a:off x="5894614" y="3369533"/>
          <a:ext cx="5862230" cy="2944826"/>
        </p:xfrm>
        <a:graphic>
          <a:graphicData uri="http://schemas.openxmlformats.org/drawingml/2006/table">
            <a:tbl>
              <a:tblPr firstRow="1" firstCol="1" bandRow="1">
                <a:tableStyleId>{5C22544A-7EE6-4342-B048-85BDC9FD1C3A}</a:tableStyleId>
              </a:tblPr>
              <a:tblGrid>
                <a:gridCol w="1932627">
                  <a:extLst>
                    <a:ext uri="{9D8B030D-6E8A-4147-A177-3AD203B41FA5}">
                      <a16:colId xmlns:a16="http://schemas.microsoft.com/office/drawing/2014/main" val="3450761050"/>
                    </a:ext>
                  </a:extLst>
                </a:gridCol>
                <a:gridCol w="1932627">
                  <a:extLst>
                    <a:ext uri="{9D8B030D-6E8A-4147-A177-3AD203B41FA5}">
                      <a16:colId xmlns:a16="http://schemas.microsoft.com/office/drawing/2014/main" val="1627638232"/>
                    </a:ext>
                  </a:extLst>
                </a:gridCol>
                <a:gridCol w="998488">
                  <a:extLst>
                    <a:ext uri="{9D8B030D-6E8A-4147-A177-3AD203B41FA5}">
                      <a16:colId xmlns:a16="http://schemas.microsoft.com/office/drawing/2014/main" val="4077464054"/>
                    </a:ext>
                  </a:extLst>
                </a:gridCol>
                <a:gridCol w="998488">
                  <a:extLst>
                    <a:ext uri="{9D8B030D-6E8A-4147-A177-3AD203B41FA5}">
                      <a16:colId xmlns:a16="http://schemas.microsoft.com/office/drawing/2014/main" val="1216925537"/>
                    </a:ext>
                  </a:extLst>
                </a:gridCol>
              </a:tblGrid>
              <a:tr h="506426">
                <a:tc rowSpan="3">
                  <a:txBody>
                    <a:bodyPr/>
                    <a:lstStyle/>
                    <a:p>
                      <a:pPr algn="just"/>
                      <a:r>
                        <a:rPr lang="en-US" altLang="zh-CN" sz="2000" kern="100" dirty="0">
                          <a:effectLst/>
                        </a:rPr>
                        <a:t>           </a:t>
                      </a:r>
                      <a:r>
                        <a:rPr lang="zh-CN" altLang="en-US" sz="2000" kern="100" dirty="0">
                          <a:effectLst/>
                        </a:rPr>
                        <a:t>“</a:t>
                      </a:r>
                      <a:r>
                        <a:rPr lang="en-US" sz="2000" kern="100" dirty="0" err="1">
                          <a:effectLst/>
                        </a:rPr>
                        <a:t>Keylight</a:t>
                      </a:r>
                      <a:r>
                        <a:rPr lang="zh-CN" sz="2000" kern="100" dirty="0">
                          <a:effectLst/>
                        </a:rPr>
                        <a:t>（</a:t>
                      </a:r>
                      <a:r>
                        <a:rPr lang="en-US" sz="2000" kern="100" dirty="0">
                          <a:effectLst/>
                        </a:rPr>
                        <a:t>1.2</a:t>
                      </a:r>
                      <a:r>
                        <a:rPr lang="zh-CN" sz="2000" kern="100" dirty="0">
                          <a:effectLst/>
                        </a:rPr>
                        <a:t>）”滤镜</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类别</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作用</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重要性</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51041089"/>
                  </a:ext>
                </a:extLst>
              </a:tr>
              <a:tr h="1012851">
                <a:tc vMerge="1">
                  <a:txBody>
                    <a:bodyPr/>
                    <a:lstStyle/>
                    <a:p>
                      <a:endParaRPr lang="zh-CN" altLang="en-US"/>
                    </a:p>
                  </a:txBody>
                  <a:tcPr/>
                </a:tc>
                <a:tc>
                  <a:txBody>
                    <a:bodyPr/>
                    <a:lstStyle/>
                    <a:p>
                      <a:pPr algn="just"/>
                      <a:r>
                        <a:rPr lang="zh-CN" sz="2000" kern="100">
                          <a:effectLst/>
                        </a:rPr>
                        <a:t>基本抠像</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了解如何进行基本抠图</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64938465"/>
                  </a:ext>
                </a:extLst>
              </a:tr>
              <a:tr h="1012851">
                <a:tc vMerge="1">
                  <a:txBody>
                    <a:bodyPr/>
                    <a:lstStyle/>
                    <a:p>
                      <a:endParaRPr lang="zh-CN" altLang="en-US"/>
                    </a:p>
                  </a:txBody>
                  <a:tcPr/>
                </a:tc>
                <a:tc>
                  <a:txBody>
                    <a:bodyPr/>
                    <a:lstStyle/>
                    <a:p>
                      <a:pPr algn="just"/>
                      <a:r>
                        <a:rPr lang="zh-CN" sz="2000" kern="100">
                          <a:effectLst/>
                        </a:rPr>
                        <a:t>高级抠像</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a:effectLst/>
                        </a:rPr>
                        <a:t>了解如何进行高级抠图</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20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76633707"/>
                  </a:ext>
                </a:extLst>
              </a:tr>
            </a:tbl>
          </a:graphicData>
        </a:graphic>
      </p:graphicFrame>
      <p:pic>
        <p:nvPicPr>
          <p:cNvPr id="24" name="图片 23" descr="eae4ae8b6e18f99354657bc8a6fad8d">
            <a:extLst>
              <a:ext uri="{FF2B5EF4-FFF2-40B4-BE49-F238E27FC236}">
                <a16:creationId xmlns:a16="http://schemas.microsoft.com/office/drawing/2014/main" id="{F15199B7-7E07-69E8-F133-12567CA6700A}"/>
              </a:ext>
            </a:extLst>
          </p:cNvPr>
          <p:cNvPicPr>
            <a:picLocks noChangeAspect="1"/>
          </p:cNvPicPr>
          <p:nvPr/>
        </p:nvPicPr>
        <p:blipFill>
          <a:blip r:embed="rId4"/>
          <a:stretch>
            <a:fillRect/>
          </a:stretch>
        </p:blipFill>
        <p:spPr>
          <a:xfrm>
            <a:off x="2463163" y="2814486"/>
            <a:ext cx="3187011" cy="3243418"/>
          </a:xfrm>
          <a:prstGeom prst="rect">
            <a:avLst/>
          </a:prstGeom>
        </p:spPr>
      </p:pic>
      <p:sp>
        <p:nvSpPr>
          <p:cNvPr id="26" name="文本框 25">
            <a:extLst>
              <a:ext uri="{FF2B5EF4-FFF2-40B4-BE49-F238E27FC236}">
                <a16:creationId xmlns:a16="http://schemas.microsoft.com/office/drawing/2014/main" id="{EBECA9CB-62E8-6DA5-48B1-04DC2C9777CA}"/>
              </a:ext>
            </a:extLst>
          </p:cNvPr>
          <p:cNvSpPr txBox="1"/>
          <p:nvPr/>
        </p:nvSpPr>
        <p:spPr>
          <a:xfrm>
            <a:off x="3767818" y="6057904"/>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10-40</a:t>
            </a:r>
            <a:endParaRPr lang="zh-CN" altLang="en-US" dirty="0"/>
          </a:p>
        </p:txBody>
      </p:sp>
    </p:spTree>
    <p:custDataLst>
      <p:tags r:id="rId1"/>
    </p:custDataLst>
    <p:extLst>
      <p:ext uri="{BB962C8B-B14F-4D97-AF65-F5344CB8AC3E}">
        <p14:creationId xmlns:p14="http://schemas.microsoft.com/office/powerpoint/2010/main" val="1657717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2"/>
            </p:custDataLst>
          </p:nvPr>
        </p:nvSpPr>
        <p:spPr>
          <a:xfrm>
            <a:off x="5416593" y="879418"/>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3"/>
            </p:custDataLst>
          </p:nvPr>
        </p:nvSpPr>
        <p:spPr>
          <a:xfrm>
            <a:off x="6565164" y="872756"/>
            <a:ext cx="1620957" cy="523220"/>
          </a:xfrm>
          <a:prstGeom prst="rect">
            <a:avLst/>
          </a:prstGeom>
          <a:noFill/>
        </p:spPr>
        <p:txBody>
          <a:bodyPr wrap="none" rtlCol="0">
            <a:spAutoFit/>
          </a:bodyPr>
          <a:lstStyle/>
          <a:p>
            <a:r>
              <a:rPr lang="zh-CN" altLang="en-US" sz="2800" b="1" dirty="0">
                <a:solidFill>
                  <a:schemeClr val="bg2">
                    <a:lumMod val="25000"/>
                  </a:schemeClr>
                </a:solidFill>
              </a:rPr>
              <a:t>抠图滤镜</a:t>
            </a:r>
          </a:p>
        </p:txBody>
      </p:sp>
      <p:sp>
        <p:nvSpPr>
          <p:cNvPr id="91" name="文本框 90"/>
          <p:cNvSpPr txBox="1"/>
          <p:nvPr>
            <p:custDataLst>
              <p:tags r:id="rId4"/>
            </p:custDataLst>
          </p:nvPr>
        </p:nvSpPr>
        <p:spPr>
          <a:xfrm>
            <a:off x="6565164" y="1378521"/>
            <a:ext cx="1571905" cy="276999"/>
          </a:xfrm>
          <a:prstGeom prst="rect">
            <a:avLst/>
          </a:prstGeom>
          <a:noFill/>
        </p:spPr>
        <p:txBody>
          <a:bodyPr wrap="none" rtlCol="0">
            <a:spAutoFit/>
          </a:bodyPr>
          <a:lstStyle/>
          <a:p>
            <a:r>
              <a:rPr lang="en-US" altLang="zh-CN" sz="1200" spc="300" dirty="0">
                <a:solidFill>
                  <a:schemeClr val="bg2">
                    <a:lumMod val="25000"/>
                  </a:schemeClr>
                </a:solidFill>
              </a:rPr>
              <a:t>Cutout filter</a:t>
            </a:r>
          </a:p>
        </p:txBody>
      </p:sp>
      <p:sp>
        <p:nvSpPr>
          <p:cNvPr id="97" name="文本框 96"/>
          <p:cNvSpPr txBox="1"/>
          <p:nvPr>
            <p:custDataLst>
              <p:tags r:id="rId5"/>
            </p:custDataLst>
          </p:nvPr>
        </p:nvSpPr>
        <p:spPr>
          <a:xfrm>
            <a:off x="5416593" y="1961849"/>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6"/>
            </p:custDataLst>
          </p:nvPr>
        </p:nvSpPr>
        <p:spPr>
          <a:xfrm>
            <a:off x="6565164" y="1955187"/>
            <a:ext cx="1620957" cy="523220"/>
          </a:xfrm>
          <a:prstGeom prst="rect">
            <a:avLst/>
          </a:prstGeom>
          <a:noFill/>
        </p:spPr>
        <p:txBody>
          <a:bodyPr wrap="none" rtlCol="0">
            <a:spAutoFit/>
          </a:bodyPr>
          <a:lstStyle/>
          <a:p>
            <a:r>
              <a:rPr lang="zh-CN" altLang="en-US" sz="2800" b="1" dirty="0">
                <a:solidFill>
                  <a:schemeClr val="bg2">
                    <a:lumMod val="25000"/>
                  </a:schemeClr>
                </a:solidFill>
              </a:rPr>
              <a:t>遮罩滤镜</a:t>
            </a:r>
          </a:p>
        </p:txBody>
      </p:sp>
      <p:sp>
        <p:nvSpPr>
          <p:cNvPr id="100" name="文本框 99"/>
          <p:cNvSpPr txBox="1"/>
          <p:nvPr>
            <p:custDataLst>
              <p:tags r:id="rId7"/>
            </p:custDataLst>
          </p:nvPr>
        </p:nvSpPr>
        <p:spPr>
          <a:xfrm>
            <a:off x="6565164" y="2460952"/>
            <a:ext cx="1804789" cy="276999"/>
          </a:xfrm>
          <a:prstGeom prst="rect">
            <a:avLst/>
          </a:prstGeom>
          <a:noFill/>
        </p:spPr>
        <p:txBody>
          <a:bodyPr wrap="none" rtlCol="0">
            <a:spAutoFit/>
          </a:bodyPr>
          <a:lstStyle/>
          <a:p>
            <a:pPr algn="l"/>
            <a:r>
              <a:rPr lang="en-US" altLang="zh-CN" sz="1200" spc="300" dirty="0">
                <a:solidFill>
                  <a:schemeClr val="bg2">
                    <a:lumMod val="25000"/>
                  </a:schemeClr>
                </a:solidFill>
              </a:rPr>
              <a:t>Function Panel</a:t>
            </a:r>
          </a:p>
        </p:txBody>
      </p:sp>
      <p:sp>
        <p:nvSpPr>
          <p:cNvPr id="102" name="文本框 101"/>
          <p:cNvSpPr txBox="1"/>
          <p:nvPr>
            <p:custDataLst>
              <p:tags r:id="rId8"/>
            </p:custDataLst>
          </p:nvPr>
        </p:nvSpPr>
        <p:spPr>
          <a:xfrm>
            <a:off x="5416593" y="3044280"/>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9"/>
            </p:custDataLst>
          </p:nvPr>
        </p:nvSpPr>
        <p:spPr>
          <a:xfrm>
            <a:off x="6565265" y="3037840"/>
            <a:ext cx="4696693" cy="523220"/>
          </a:xfrm>
          <a:prstGeom prst="rect">
            <a:avLst/>
          </a:prstGeom>
          <a:noFill/>
        </p:spPr>
        <p:txBody>
          <a:bodyPr wrap="square" rtlCol="0">
            <a:spAutoFit/>
          </a:bodyPr>
          <a:lstStyle/>
          <a:p>
            <a:r>
              <a:rPr lang="zh-CN" altLang="zh-CN" sz="2800" b="1" kern="100" dirty="0">
                <a:effectLst/>
                <a:ea typeface="宋体" panose="02010600030101010101" pitchFamily="2" charset="-122"/>
                <a:cs typeface="宋体" panose="02010600030101010101" pitchFamily="2" charset="-122"/>
              </a:rPr>
              <a:t>“</a:t>
            </a:r>
            <a:r>
              <a:rPr lang="en-US" altLang="zh-CN" sz="2400" b="1" kern="100" dirty="0" err="1">
                <a:effectLst/>
                <a:ea typeface="宋体" panose="02010600030101010101" pitchFamily="2" charset="-122"/>
                <a:cs typeface="宋体" panose="02010600030101010101" pitchFamily="2" charset="-122"/>
              </a:rPr>
              <a:t>Keylight</a:t>
            </a:r>
            <a:r>
              <a:rPr lang="zh-CN" altLang="zh-CN" sz="2800" b="1" kern="100" dirty="0">
                <a:effectLst/>
                <a:ea typeface="宋体" panose="02010600030101010101" pitchFamily="2" charset="-122"/>
                <a:cs typeface="宋体" panose="02010600030101010101" pitchFamily="2" charset="-122"/>
              </a:rPr>
              <a:t>（</a:t>
            </a:r>
            <a:r>
              <a:rPr lang="en-US" altLang="zh-CN" sz="2800" b="1" kern="100" dirty="0">
                <a:effectLst/>
                <a:ea typeface="宋体" panose="02010600030101010101" pitchFamily="2" charset="-122"/>
                <a:cs typeface="宋体" panose="02010600030101010101" pitchFamily="2" charset="-122"/>
              </a:rPr>
              <a:t>1.2</a:t>
            </a:r>
            <a:r>
              <a:rPr lang="zh-CN" altLang="zh-CN" sz="2800" b="1" kern="100" dirty="0">
                <a:effectLst/>
                <a:ea typeface="宋体" panose="02010600030101010101" pitchFamily="2" charset="-122"/>
                <a:cs typeface="宋体" panose="02010600030101010101" pitchFamily="2" charset="-122"/>
              </a:rPr>
              <a:t>）”</a:t>
            </a:r>
            <a:r>
              <a:rPr lang="zh-CN" altLang="zh-CN" sz="2800" b="1" kern="100" dirty="0">
                <a:effectLst/>
                <a:latin typeface="微软雅黑" panose="020B0503020204020204" pitchFamily="34" charset="-122"/>
                <a:ea typeface="微软雅黑" panose="020B0503020204020204" pitchFamily="34" charset="-122"/>
                <a:cs typeface="宋体" panose="02010600030101010101" pitchFamily="2" charset="-122"/>
              </a:rPr>
              <a:t>滤镜</a:t>
            </a:r>
            <a:endParaRPr lang="zh-CN" altLang="en-US" sz="4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5" name="文本框 104"/>
          <p:cNvSpPr txBox="1"/>
          <p:nvPr>
            <p:custDataLst>
              <p:tags r:id="rId10"/>
            </p:custDataLst>
          </p:nvPr>
        </p:nvSpPr>
        <p:spPr>
          <a:xfrm>
            <a:off x="6565164" y="3543383"/>
            <a:ext cx="2337243" cy="461665"/>
          </a:xfrm>
          <a:prstGeom prst="rect">
            <a:avLst/>
          </a:prstGeom>
          <a:noFill/>
        </p:spPr>
        <p:txBody>
          <a:bodyPr wrap="none" rtlCol="0">
            <a:spAutoFit/>
          </a:bodyPr>
          <a:lstStyle/>
          <a:p>
            <a:r>
              <a:rPr lang="en-US" altLang="zh-CN" sz="1200" spc="300" dirty="0" err="1">
                <a:solidFill>
                  <a:schemeClr val="bg2">
                    <a:lumMod val="25000"/>
                  </a:schemeClr>
                </a:solidFill>
              </a:rPr>
              <a:t>Keylight</a:t>
            </a:r>
            <a:r>
              <a:rPr lang="en-US" altLang="zh-CN" sz="1200" spc="300" dirty="0">
                <a:solidFill>
                  <a:schemeClr val="bg2">
                    <a:lumMod val="25000"/>
                  </a:schemeClr>
                </a:solidFill>
              </a:rPr>
              <a:t> (1.2) filter</a:t>
            </a:r>
          </a:p>
          <a:p>
            <a:endParaRPr lang="en-US" altLang="zh-CN" sz="1200" spc="300" dirty="0">
              <a:solidFill>
                <a:schemeClr val="bg2">
                  <a:lumMod val="25000"/>
                </a:schemeClr>
              </a:solidFill>
            </a:endParaRPr>
          </a:p>
        </p:txBody>
      </p:sp>
      <p:sp>
        <p:nvSpPr>
          <p:cNvPr id="112" name="文本框 111"/>
          <p:cNvSpPr txBox="1"/>
          <p:nvPr>
            <p:custDataLst>
              <p:tags r:id="rId11"/>
            </p:custDataLst>
          </p:nvPr>
        </p:nvSpPr>
        <p:spPr>
          <a:xfrm>
            <a:off x="5416593" y="4120050"/>
            <a:ext cx="957314" cy="769441"/>
          </a:xfrm>
          <a:prstGeom prst="rect">
            <a:avLst/>
          </a:prstGeom>
          <a:noFill/>
        </p:spPr>
        <p:txBody>
          <a:bodyPr wrap="none" rtlCol="0">
            <a:spAutoFit/>
          </a:bodyPr>
          <a:lstStyle/>
          <a:p>
            <a:pPr algn="ctr"/>
            <a:r>
              <a:rPr lang="en-US" altLang="zh-CN" sz="4400" b="1" spc="300" dirty="0">
                <a:solidFill>
                  <a:schemeClr val="bg2">
                    <a:lumMod val="25000"/>
                  </a:schemeClr>
                </a:solidFill>
              </a:rPr>
              <a:t>04</a:t>
            </a:r>
            <a:endParaRPr lang="zh-CN" altLang="en-US" sz="4400" b="1" spc="300" dirty="0">
              <a:solidFill>
                <a:schemeClr val="bg2">
                  <a:lumMod val="25000"/>
                </a:schemeClr>
              </a:solidFill>
            </a:endParaRPr>
          </a:p>
        </p:txBody>
      </p:sp>
      <p:sp>
        <p:nvSpPr>
          <p:cNvPr id="114" name="文本框 113"/>
          <p:cNvSpPr txBox="1"/>
          <p:nvPr>
            <p:custDataLst>
              <p:tags r:id="rId12"/>
            </p:custDataLst>
          </p:nvPr>
        </p:nvSpPr>
        <p:spPr>
          <a:xfrm>
            <a:off x="6565164" y="4113388"/>
            <a:ext cx="1620957" cy="523220"/>
          </a:xfrm>
          <a:prstGeom prst="rect">
            <a:avLst/>
          </a:prstGeom>
          <a:noFill/>
        </p:spPr>
        <p:txBody>
          <a:bodyPr wrap="none" rtlCol="0">
            <a:spAutoFit/>
          </a:bodyPr>
          <a:lstStyle/>
          <a:p>
            <a:r>
              <a:rPr lang="zh-CN" altLang="en-US" sz="2800" b="1" dirty="0">
                <a:solidFill>
                  <a:schemeClr val="bg2">
                    <a:lumMod val="25000"/>
                  </a:schemeClr>
                </a:solidFill>
              </a:rPr>
              <a:t>课后习题</a:t>
            </a:r>
          </a:p>
        </p:txBody>
      </p:sp>
      <p:sp>
        <p:nvSpPr>
          <p:cNvPr id="115" name="文本框 114"/>
          <p:cNvSpPr txBox="1"/>
          <p:nvPr>
            <p:custDataLst>
              <p:tags r:id="rId13"/>
            </p:custDataLst>
          </p:nvPr>
        </p:nvSpPr>
        <p:spPr>
          <a:xfrm>
            <a:off x="6565164" y="4619153"/>
            <a:ext cx="2472023" cy="276999"/>
          </a:xfrm>
          <a:prstGeom prst="rect">
            <a:avLst/>
          </a:prstGeom>
          <a:noFill/>
        </p:spPr>
        <p:txBody>
          <a:bodyPr wrap="none" rtlCol="0">
            <a:spAutoFit/>
          </a:bodyPr>
          <a:lstStyle/>
          <a:p>
            <a:r>
              <a:rPr lang="en-US" altLang="zh-CN" sz="1200" spc="300" dirty="0">
                <a:solidFill>
                  <a:schemeClr val="bg2">
                    <a:lumMod val="25000"/>
                  </a:schemeClr>
                </a:solidFill>
              </a:rPr>
              <a:t>After Class Exercises</a:t>
            </a: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35FFAEA-8BEB-B177-1303-9ECE2E9CCD72}"/>
              </a:ext>
            </a:extLst>
          </p:cNvPr>
          <p:cNvGrpSpPr/>
          <p:nvPr/>
        </p:nvGrpSpPr>
        <p:grpSpPr>
          <a:xfrm>
            <a:off x="30389" y="1064025"/>
            <a:ext cx="2165030" cy="918222"/>
            <a:chOff x="50707" y="1481511"/>
            <a:chExt cx="2165030" cy="918222"/>
          </a:xfrm>
        </p:grpSpPr>
        <p:sp>
          <p:nvSpPr>
            <p:cNvPr id="21" name="矩形: 圆角 20">
              <a:extLst>
                <a:ext uri="{FF2B5EF4-FFF2-40B4-BE49-F238E27FC236}">
                  <a16:creationId xmlns:a16="http://schemas.microsoft.com/office/drawing/2014/main" id="{9D9BE113-E2EB-570F-B9BF-F9D190DDE1BF}"/>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D1E97B2B-FE59-9F70-F210-CAD117DBEF97}"/>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虚拟背景</a:t>
              </a:r>
            </a:p>
          </p:txBody>
        </p:sp>
      </p:grpSp>
      <p:sp>
        <p:nvSpPr>
          <p:cNvPr id="23" name="等腰三角形 22">
            <a:extLst>
              <a:ext uri="{FF2B5EF4-FFF2-40B4-BE49-F238E27FC236}">
                <a16:creationId xmlns:a16="http://schemas.microsoft.com/office/drawing/2014/main" id="{ACFD59B2-9AC0-05AB-E340-91E01B3AAEA5}"/>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619B6C48-1EA7-CBFB-6B3B-759F909810B6}"/>
              </a:ext>
            </a:extLst>
          </p:cNvPr>
          <p:cNvSpPr/>
          <p:nvPr/>
        </p:nvSpPr>
        <p:spPr>
          <a:xfrm>
            <a:off x="2630306" y="727983"/>
            <a:ext cx="8113894" cy="211318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&gt;CH10&gt;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课堂案例——开车背景</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&gt;CH10&gt;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课堂案例——开车背景</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案例描述</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本案例主要讲解镜头的蓝屏抠像，图像边缘处理和场景色调匹配</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等抠像技术的应用，制作前后的对比效果如图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文本框 25">
            <a:extLst>
              <a:ext uri="{FF2B5EF4-FFF2-40B4-BE49-F238E27FC236}">
                <a16:creationId xmlns:a16="http://schemas.microsoft.com/office/drawing/2014/main" id="{315081FD-A13A-2E5F-0B58-E83CBD31E7EB}"/>
              </a:ext>
            </a:extLst>
          </p:cNvPr>
          <p:cNvSpPr txBox="1"/>
          <p:nvPr/>
        </p:nvSpPr>
        <p:spPr>
          <a:xfrm>
            <a:off x="2630306" y="2922815"/>
            <a:ext cx="6131378" cy="460382"/>
          </a:xfrm>
          <a:prstGeom prst="rect">
            <a:avLst/>
          </a:prstGeom>
          <a:noFill/>
        </p:spPr>
        <p:txBody>
          <a:bodyPr wrap="square">
            <a:spAutoFit/>
          </a:bodyPr>
          <a:lstStyle/>
          <a:p>
            <a:pPr algn="just">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难易指数</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7" name="图片 26">
            <a:extLst>
              <a:ext uri="{FF2B5EF4-FFF2-40B4-BE49-F238E27FC236}">
                <a16:creationId xmlns:a16="http://schemas.microsoft.com/office/drawing/2014/main" id="{EEFCDF6A-39AD-3130-C77E-523818E6DCD0}"/>
              </a:ext>
            </a:extLst>
          </p:cNvPr>
          <p:cNvPicPr>
            <a:picLocks noChangeAspect="1"/>
          </p:cNvPicPr>
          <p:nvPr/>
        </p:nvPicPr>
        <p:blipFill>
          <a:blip r:embed="rId4"/>
          <a:stretch>
            <a:fillRect/>
          </a:stretch>
        </p:blipFill>
        <p:spPr>
          <a:xfrm>
            <a:off x="2630306" y="3556449"/>
            <a:ext cx="7828365" cy="2113185"/>
          </a:xfrm>
          <a:prstGeom prst="rect">
            <a:avLst/>
          </a:prstGeom>
        </p:spPr>
      </p:pic>
      <p:sp>
        <p:nvSpPr>
          <p:cNvPr id="29" name="文本框 28">
            <a:extLst>
              <a:ext uri="{FF2B5EF4-FFF2-40B4-BE49-F238E27FC236}">
                <a16:creationId xmlns:a16="http://schemas.microsoft.com/office/drawing/2014/main" id="{3A32D606-58EC-3209-4EDB-CE8D3313FDFB}"/>
              </a:ext>
            </a:extLst>
          </p:cNvPr>
          <p:cNvSpPr txBox="1"/>
          <p:nvPr/>
        </p:nvSpPr>
        <p:spPr>
          <a:xfrm>
            <a:off x="3478799" y="5713291"/>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3659028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7313F75-7356-CD3D-FD5D-45D7A6615F30}"/>
              </a:ext>
            </a:extLst>
          </p:cNvPr>
          <p:cNvGrpSpPr/>
          <p:nvPr/>
        </p:nvGrpSpPr>
        <p:grpSpPr>
          <a:xfrm>
            <a:off x="30389" y="1064025"/>
            <a:ext cx="2165030" cy="918222"/>
            <a:chOff x="50707" y="1481511"/>
            <a:chExt cx="2165030" cy="918222"/>
          </a:xfrm>
        </p:grpSpPr>
        <p:sp>
          <p:nvSpPr>
            <p:cNvPr id="11" name="矩形: 圆角 10">
              <a:extLst>
                <a:ext uri="{FF2B5EF4-FFF2-40B4-BE49-F238E27FC236}">
                  <a16:creationId xmlns:a16="http://schemas.microsoft.com/office/drawing/2014/main" id="{467148A9-0190-E370-47F0-D7847A68164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FC022AE7-F58F-ED25-C7C5-D4C48120C9E7}"/>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虚拟背景</a:t>
              </a:r>
            </a:p>
          </p:txBody>
        </p:sp>
      </p:grpSp>
      <p:sp>
        <p:nvSpPr>
          <p:cNvPr id="21" name="等腰三角形 20">
            <a:extLst>
              <a:ext uri="{FF2B5EF4-FFF2-40B4-BE49-F238E27FC236}">
                <a16:creationId xmlns:a16="http://schemas.microsoft.com/office/drawing/2014/main" id="{880611C4-7458-DDA6-70EA-888D243CA2C1}"/>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7282A718-191B-E131-5522-3619121A6442}"/>
              </a:ext>
            </a:extLst>
          </p:cNvPr>
          <p:cNvSpPr/>
          <p:nvPr/>
        </p:nvSpPr>
        <p:spPr>
          <a:xfrm>
            <a:off x="2630305" y="385075"/>
            <a:ext cx="8522109" cy="96108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&gt;CH10&gt;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课堂案例——开车背景</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”文件，然后在“项目”面板中双击“开车背景”加载该合成，如图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EE9C8E0A-5232-D163-B0B2-754D94B80CCE}"/>
              </a:ext>
            </a:extLst>
          </p:cNvPr>
          <p:cNvPicPr>
            <a:picLocks noChangeAspect="1"/>
          </p:cNvPicPr>
          <p:nvPr/>
        </p:nvPicPr>
        <p:blipFill>
          <a:blip r:embed="rId4"/>
          <a:stretch>
            <a:fillRect/>
          </a:stretch>
        </p:blipFill>
        <p:spPr>
          <a:xfrm>
            <a:off x="2630305" y="1400806"/>
            <a:ext cx="3075940" cy="2485390"/>
          </a:xfrm>
          <a:prstGeom prst="rect">
            <a:avLst/>
          </a:prstGeom>
        </p:spPr>
      </p:pic>
      <p:sp>
        <p:nvSpPr>
          <p:cNvPr id="24" name="矩形: 圆角 23">
            <a:extLst>
              <a:ext uri="{FF2B5EF4-FFF2-40B4-BE49-F238E27FC236}">
                <a16:creationId xmlns:a16="http://schemas.microsoft.com/office/drawing/2014/main" id="{82B948D7-DF18-791F-721B-344E81ACF06E}"/>
              </a:ext>
            </a:extLst>
          </p:cNvPr>
          <p:cNvSpPr/>
          <p:nvPr/>
        </p:nvSpPr>
        <p:spPr>
          <a:xfrm>
            <a:off x="7266213" y="1652178"/>
            <a:ext cx="3886201" cy="221929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：选择“女孩开车”图层，将其“位置”调整为（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410.5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191.0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所示，然后在该图层上绘制图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所示的遮罩。</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文本框 25">
            <a:extLst>
              <a:ext uri="{FF2B5EF4-FFF2-40B4-BE49-F238E27FC236}">
                <a16:creationId xmlns:a16="http://schemas.microsoft.com/office/drawing/2014/main" id="{84455DDE-17AC-19EE-DB37-6B820E4EBE82}"/>
              </a:ext>
            </a:extLst>
          </p:cNvPr>
          <p:cNvSpPr txBox="1"/>
          <p:nvPr/>
        </p:nvSpPr>
        <p:spPr>
          <a:xfrm>
            <a:off x="2935059" y="3411086"/>
            <a:ext cx="6131378"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7" name="图片 26">
            <a:extLst>
              <a:ext uri="{FF2B5EF4-FFF2-40B4-BE49-F238E27FC236}">
                <a16:creationId xmlns:a16="http://schemas.microsoft.com/office/drawing/2014/main" id="{4FDB43D3-C718-4198-DABD-C5D15FA38354}"/>
              </a:ext>
            </a:extLst>
          </p:cNvPr>
          <p:cNvPicPr>
            <a:picLocks noChangeAspect="1"/>
          </p:cNvPicPr>
          <p:nvPr/>
        </p:nvPicPr>
        <p:blipFill>
          <a:blip r:embed="rId5"/>
          <a:stretch>
            <a:fillRect/>
          </a:stretch>
        </p:blipFill>
        <p:spPr>
          <a:xfrm>
            <a:off x="2689133" y="4307844"/>
            <a:ext cx="5325398" cy="1337260"/>
          </a:xfrm>
          <a:prstGeom prst="rect">
            <a:avLst/>
          </a:prstGeom>
        </p:spPr>
      </p:pic>
      <p:sp>
        <p:nvSpPr>
          <p:cNvPr id="29" name="文本框 28">
            <a:extLst>
              <a:ext uri="{FF2B5EF4-FFF2-40B4-BE49-F238E27FC236}">
                <a16:creationId xmlns:a16="http://schemas.microsoft.com/office/drawing/2014/main" id="{B981B160-A12A-CC09-B2E8-91CF1EA344F6}"/>
              </a:ext>
            </a:extLst>
          </p:cNvPr>
          <p:cNvSpPr txBox="1"/>
          <p:nvPr/>
        </p:nvSpPr>
        <p:spPr>
          <a:xfrm>
            <a:off x="2278151" y="5645104"/>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0" name="图片 29">
            <a:extLst>
              <a:ext uri="{FF2B5EF4-FFF2-40B4-BE49-F238E27FC236}">
                <a16:creationId xmlns:a16="http://schemas.microsoft.com/office/drawing/2014/main" id="{42BDD622-E040-B252-BA09-0EBAF95620B4}"/>
              </a:ext>
            </a:extLst>
          </p:cNvPr>
          <p:cNvPicPr>
            <a:picLocks noChangeAspect="1"/>
          </p:cNvPicPr>
          <p:nvPr/>
        </p:nvPicPr>
        <p:blipFill>
          <a:blip r:embed="rId6"/>
          <a:stretch>
            <a:fillRect/>
          </a:stretch>
        </p:blipFill>
        <p:spPr>
          <a:xfrm>
            <a:off x="8065899" y="4312256"/>
            <a:ext cx="3936867" cy="2011313"/>
          </a:xfrm>
          <a:prstGeom prst="rect">
            <a:avLst/>
          </a:prstGeom>
        </p:spPr>
      </p:pic>
      <p:sp>
        <p:nvSpPr>
          <p:cNvPr id="32" name="文本框 31">
            <a:extLst>
              <a:ext uri="{FF2B5EF4-FFF2-40B4-BE49-F238E27FC236}">
                <a16:creationId xmlns:a16="http://schemas.microsoft.com/office/drawing/2014/main" id="{39508F32-5DE3-FDD3-AA48-6902C59A0F34}"/>
              </a:ext>
            </a:extLst>
          </p:cNvPr>
          <p:cNvSpPr txBox="1"/>
          <p:nvPr/>
        </p:nvSpPr>
        <p:spPr>
          <a:xfrm>
            <a:off x="6968643" y="6215014"/>
            <a:ext cx="6131378" cy="460382"/>
          </a:xfrm>
          <a:prstGeom prst="rect">
            <a:avLst/>
          </a:prstGeom>
          <a:noFill/>
        </p:spPr>
        <p:txBody>
          <a:bodyPr wrap="square">
            <a:spAutoFit/>
          </a:bodyPr>
          <a:lstStyle/>
          <a:p>
            <a:pPr indent="2438400" algn="just">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9115794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149043F-53A9-F6AA-74B3-EB2099017C61}"/>
              </a:ext>
            </a:extLst>
          </p:cNvPr>
          <p:cNvGrpSpPr/>
          <p:nvPr/>
        </p:nvGrpSpPr>
        <p:grpSpPr>
          <a:xfrm>
            <a:off x="30389" y="1064025"/>
            <a:ext cx="2165030" cy="918222"/>
            <a:chOff x="50707" y="1481511"/>
            <a:chExt cx="2165030" cy="918222"/>
          </a:xfrm>
        </p:grpSpPr>
        <p:sp>
          <p:nvSpPr>
            <p:cNvPr id="11" name="矩形: 圆角 10">
              <a:extLst>
                <a:ext uri="{FF2B5EF4-FFF2-40B4-BE49-F238E27FC236}">
                  <a16:creationId xmlns:a16="http://schemas.microsoft.com/office/drawing/2014/main" id="{0E9FF567-0BD7-FF59-AD1F-27AE2239722C}"/>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80692C88-4F59-D4FB-151D-53C90F7BDCDD}"/>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虚拟背景</a:t>
              </a:r>
            </a:p>
          </p:txBody>
        </p:sp>
      </p:grpSp>
      <p:sp>
        <p:nvSpPr>
          <p:cNvPr id="20" name="等腰三角形 19">
            <a:extLst>
              <a:ext uri="{FF2B5EF4-FFF2-40B4-BE49-F238E27FC236}">
                <a16:creationId xmlns:a16="http://schemas.microsoft.com/office/drawing/2014/main" id="{010E707F-903C-A472-7720-C71E9C249DC3}"/>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48A34A36-B5AA-6A35-904D-3766D3BF0382}"/>
              </a:ext>
            </a:extLst>
          </p:cNvPr>
          <p:cNvSpPr/>
          <p:nvPr/>
        </p:nvSpPr>
        <p:spPr>
          <a:xfrm>
            <a:off x="2630305" y="368745"/>
            <a:ext cx="8587424" cy="151414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：选择“女孩开车”图层，然后在“效果”面板中搜索“</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）”并且双击进行添加，随后在控制面板中找到</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（屏幕色）属性后面的工具，然后在“合成”面板中吸取背景色，如图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a:extLst>
              <a:ext uri="{FF2B5EF4-FFF2-40B4-BE49-F238E27FC236}">
                <a16:creationId xmlns:a16="http://schemas.microsoft.com/office/drawing/2014/main" id="{D0708ACC-7D47-DF63-DFE4-381E5989865E}"/>
              </a:ext>
            </a:extLst>
          </p:cNvPr>
          <p:cNvPicPr>
            <a:picLocks noChangeAspect="1"/>
          </p:cNvPicPr>
          <p:nvPr/>
        </p:nvPicPr>
        <p:blipFill>
          <a:blip r:embed="rId4"/>
          <a:stretch>
            <a:fillRect/>
          </a:stretch>
        </p:blipFill>
        <p:spPr>
          <a:xfrm>
            <a:off x="2746148" y="2159317"/>
            <a:ext cx="2746229" cy="3588340"/>
          </a:xfrm>
          <a:prstGeom prst="rect">
            <a:avLst/>
          </a:prstGeom>
        </p:spPr>
      </p:pic>
      <p:sp>
        <p:nvSpPr>
          <p:cNvPr id="23" name="矩形: 圆角 22">
            <a:extLst>
              <a:ext uri="{FF2B5EF4-FFF2-40B4-BE49-F238E27FC236}">
                <a16:creationId xmlns:a16="http://schemas.microsoft.com/office/drawing/2014/main" id="{F1C398BE-FCC1-F244-5A4A-686A70687007}"/>
              </a:ext>
            </a:extLst>
          </p:cNvPr>
          <p:cNvSpPr/>
          <p:nvPr/>
        </p:nvSpPr>
        <p:spPr>
          <a:xfrm>
            <a:off x="5981698" y="2159316"/>
            <a:ext cx="5448300" cy="238002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：在控制面板中设置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View</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（视图）为</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CombinedMatte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（混合蒙版），在“合成”面板中可以看到人物部分有残留的灰色，说明抠除的图像带有透明信息，抠像不彻底如图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所示。为了保证抠除的图像正确，需要将人物以及车辆主体区域调整为白色，将背景调整为黑色。</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文本框 24">
            <a:extLst>
              <a:ext uri="{FF2B5EF4-FFF2-40B4-BE49-F238E27FC236}">
                <a16:creationId xmlns:a16="http://schemas.microsoft.com/office/drawing/2014/main" id="{B5E975E8-DF07-3622-D234-404BC291D091}"/>
              </a:ext>
            </a:extLst>
          </p:cNvPr>
          <p:cNvSpPr txBox="1"/>
          <p:nvPr/>
        </p:nvSpPr>
        <p:spPr>
          <a:xfrm>
            <a:off x="792639" y="5682341"/>
            <a:ext cx="6131378"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a:extLst>
              <a:ext uri="{FF2B5EF4-FFF2-40B4-BE49-F238E27FC236}">
                <a16:creationId xmlns:a16="http://schemas.microsoft.com/office/drawing/2014/main" id="{2C58274E-C204-453D-F5C7-432682D6112D}"/>
              </a:ext>
            </a:extLst>
          </p:cNvPr>
          <p:cNvPicPr>
            <a:picLocks noChangeAspect="1"/>
          </p:cNvPicPr>
          <p:nvPr/>
        </p:nvPicPr>
        <p:blipFill>
          <a:blip r:embed="rId5"/>
          <a:stretch>
            <a:fillRect/>
          </a:stretch>
        </p:blipFill>
        <p:spPr>
          <a:xfrm>
            <a:off x="6030685" y="4623714"/>
            <a:ext cx="4780915" cy="2168970"/>
          </a:xfrm>
          <a:prstGeom prst="rect">
            <a:avLst/>
          </a:prstGeom>
        </p:spPr>
      </p:pic>
      <p:sp>
        <p:nvSpPr>
          <p:cNvPr id="28" name="文本框 27">
            <a:extLst>
              <a:ext uri="{FF2B5EF4-FFF2-40B4-BE49-F238E27FC236}">
                <a16:creationId xmlns:a16="http://schemas.microsoft.com/office/drawing/2014/main" id="{1AB2AC20-6983-0861-4568-E7A56A502187}"/>
              </a:ext>
            </a:extLst>
          </p:cNvPr>
          <p:cNvSpPr txBox="1"/>
          <p:nvPr/>
        </p:nvSpPr>
        <p:spPr>
          <a:xfrm>
            <a:off x="8152040" y="6489255"/>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9689739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AB56610E-6C2F-52D3-1034-8701C24E03A1}"/>
              </a:ext>
            </a:extLst>
          </p:cNvPr>
          <p:cNvGrpSpPr/>
          <p:nvPr/>
        </p:nvGrpSpPr>
        <p:grpSpPr>
          <a:xfrm>
            <a:off x="30389" y="1064025"/>
            <a:ext cx="2165030" cy="918222"/>
            <a:chOff x="50707" y="1481511"/>
            <a:chExt cx="2165030" cy="918222"/>
          </a:xfrm>
        </p:grpSpPr>
        <p:sp>
          <p:nvSpPr>
            <p:cNvPr id="11" name="矩形: 圆角 10">
              <a:extLst>
                <a:ext uri="{FF2B5EF4-FFF2-40B4-BE49-F238E27FC236}">
                  <a16:creationId xmlns:a16="http://schemas.microsoft.com/office/drawing/2014/main" id="{47563CEC-4A78-F274-3024-095C92C6BBE9}"/>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F156726D-4043-2453-CE95-46D591684246}"/>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虚拟背景</a:t>
              </a:r>
            </a:p>
          </p:txBody>
        </p:sp>
      </p:grpSp>
      <p:sp>
        <p:nvSpPr>
          <p:cNvPr id="20" name="等腰三角形 19">
            <a:extLst>
              <a:ext uri="{FF2B5EF4-FFF2-40B4-BE49-F238E27FC236}">
                <a16:creationId xmlns:a16="http://schemas.microsoft.com/office/drawing/2014/main" id="{F8510DD6-498E-6EE3-D0FF-32A24BB74586}"/>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DF59EC1B-5635-1B99-FB17-171D5A976CE4}"/>
              </a:ext>
            </a:extLst>
          </p:cNvPr>
          <p:cNvSpPr/>
          <p:nvPr/>
        </p:nvSpPr>
        <p:spPr>
          <a:xfrm>
            <a:off x="2630304" y="352416"/>
            <a:ext cx="8734381" cy="185616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ScreenBalance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（屏靠平衡）为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，然后在</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ScreenMatte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（屏幕蒙版）属性组中设置</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ClipBlack</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（剪切黑色）为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ClipWhite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（剪切白色）为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65.0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ScreenShrink</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/Grow</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（屏幕收缩</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扩张）为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ScreenSoftness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（屏幕柔化）为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所示，接着将</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View</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（视图）方式改回</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FinalResult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（最终结果）。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a:extLst>
              <a:ext uri="{FF2B5EF4-FFF2-40B4-BE49-F238E27FC236}">
                <a16:creationId xmlns:a16="http://schemas.microsoft.com/office/drawing/2014/main" id="{2D95C64D-DC64-D8AA-638C-5AD1301D44CA}"/>
              </a:ext>
            </a:extLst>
          </p:cNvPr>
          <p:cNvPicPr>
            <a:picLocks noChangeAspect="1"/>
          </p:cNvPicPr>
          <p:nvPr/>
        </p:nvPicPr>
        <p:blipFill>
          <a:blip r:embed="rId4"/>
          <a:stretch>
            <a:fillRect/>
          </a:stretch>
        </p:blipFill>
        <p:spPr>
          <a:xfrm>
            <a:off x="3059656" y="2285997"/>
            <a:ext cx="2818686" cy="4539345"/>
          </a:xfrm>
          <a:prstGeom prst="rect">
            <a:avLst/>
          </a:prstGeom>
        </p:spPr>
      </p:pic>
      <p:sp>
        <p:nvSpPr>
          <p:cNvPr id="24" name="文本框 23">
            <a:extLst>
              <a:ext uri="{FF2B5EF4-FFF2-40B4-BE49-F238E27FC236}">
                <a16:creationId xmlns:a16="http://schemas.microsoft.com/office/drawing/2014/main" id="{4ACF052E-0C5C-9990-C604-3130E3522152}"/>
              </a:ext>
            </a:extLst>
          </p:cNvPr>
          <p:cNvSpPr txBox="1"/>
          <p:nvPr/>
        </p:nvSpPr>
        <p:spPr>
          <a:xfrm>
            <a:off x="3247971" y="6456010"/>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57982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B37378A-E304-3C7A-45B0-6489E3F9AB60}"/>
              </a:ext>
            </a:extLst>
          </p:cNvPr>
          <p:cNvGrpSpPr/>
          <p:nvPr/>
        </p:nvGrpSpPr>
        <p:grpSpPr>
          <a:xfrm>
            <a:off x="30389" y="1064025"/>
            <a:ext cx="2165030" cy="918222"/>
            <a:chOff x="50707" y="1481511"/>
            <a:chExt cx="2165030" cy="918222"/>
          </a:xfrm>
        </p:grpSpPr>
        <p:sp>
          <p:nvSpPr>
            <p:cNvPr id="6" name="矩形: 圆角 5">
              <a:extLst>
                <a:ext uri="{FF2B5EF4-FFF2-40B4-BE49-F238E27FC236}">
                  <a16:creationId xmlns:a16="http://schemas.microsoft.com/office/drawing/2014/main" id="{B2E02EAC-0DD9-9625-A981-5602DBCD2117}"/>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BD4C807-042C-8D79-FBB1-5D945278E451}"/>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虚拟背景</a:t>
              </a:r>
            </a:p>
          </p:txBody>
        </p:sp>
      </p:grpSp>
      <p:sp>
        <p:nvSpPr>
          <p:cNvPr id="8" name="等腰三角形 7">
            <a:extLst>
              <a:ext uri="{FF2B5EF4-FFF2-40B4-BE49-F238E27FC236}">
                <a16:creationId xmlns:a16="http://schemas.microsoft.com/office/drawing/2014/main" id="{8CD98CEE-3AA4-9003-D6DC-8A20DF3DF671}"/>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0659925B-496A-8FC9-BE7C-E7EE190A4C87}"/>
              </a:ext>
            </a:extLst>
          </p:cNvPr>
          <p:cNvSpPr/>
          <p:nvPr/>
        </p:nvSpPr>
        <p:spPr>
          <a:xfrm>
            <a:off x="2630304" y="352417"/>
            <a:ext cx="9011967" cy="129976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：选择“女孩开车”图层，然后在“效果”面板中搜索“</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Advanced </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Spil</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Suppressor(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高级溢出抑制）”并且双击进行添加选择“人物”图层，随后在效果面板中将“方法”改为“极致”，如图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a:extLst>
              <a:ext uri="{FF2B5EF4-FFF2-40B4-BE49-F238E27FC236}">
                <a16:creationId xmlns:a16="http://schemas.microsoft.com/office/drawing/2014/main" id="{F967C0C4-ED11-505B-AAC6-825E8277B435}"/>
              </a:ext>
            </a:extLst>
          </p:cNvPr>
          <p:cNvPicPr>
            <a:picLocks noChangeAspect="1"/>
          </p:cNvPicPr>
          <p:nvPr/>
        </p:nvPicPr>
        <p:blipFill>
          <a:blip r:embed="rId4"/>
          <a:stretch>
            <a:fillRect/>
          </a:stretch>
        </p:blipFill>
        <p:spPr>
          <a:xfrm>
            <a:off x="2630304" y="1982246"/>
            <a:ext cx="4019052" cy="2589753"/>
          </a:xfrm>
          <a:prstGeom prst="rect">
            <a:avLst/>
          </a:prstGeom>
        </p:spPr>
      </p:pic>
      <p:sp>
        <p:nvSpPr>
          <p:cNvPr id="20" name="文本框 19">
            <a:extLst>
              <a:ext uri="{FF2B5EF4-FFF2-40B4-BE49-F238E27FC236}">
                <a16:creationId xmlns:a16="http://schemas.microsoft.com/office/drawing/2014/main" id="{7CF3B689-0F5B-6BC0-2CC8-03D932FA0134}"/>
              </a:ext>
            </a:extLst>
          </p:cNvPr>
          <p:cNvSpPr txBox="1"/>
          <p:nvPr/>
        </p:nvSpPr>
        <p:spPr>
          <a:xfrm>
            <a:off x="1743075" y="4431701"/>
            <a:ext cx="6131378" cy="460382"/>
          </a:xfrm>
          <a:prstGeom prst="rect">
            <a:avLst/>
          </a:prstGeom>
          <a:noFill/>
        </p:spPr>
        <p:txBody>
          <a:bodyPr wrap="square">
            <a:spAutoFit/>
          </a:bodyPr>
          <a:lstStyle/>
          <a:p>
            <a:pPr indent="2286000" algn="just">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1" name="矩形: 圆角 20">
            <a:extLst>
              <a:ext uri="{FF2B5EF4-FFF2-40B4-BE49-F238E27FC236}">
                <a16:creationId xmlns:a16="http://schemas.microsoft.com/office/drawing/2014/main" id="{7F972A23-E0BE-C298-F9FB-E6B3E66B3221}"/>
              </a:ext>
            </a:extLst>
          </p:cNvPr>
          <p:cNvSpPr/>
          <p:nvPr/>
        </p:nvSpPr>
        <p:spPr>
          <a:xfrm>
            <a:off x="2548663" y="4902066"/>
            <a:ext cx="4701226" cy="181213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：选择“女孩开车”图层，然后在“效果”面板中搜索“曲线”并且双击进行添加，随后将“</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”通道的曲线修改为图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所示的效果。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a:extLst>
              <a:ext uri="{FF2B5EF4-FFF2-40B4-BE49-F238E27FC236}">
                <a16:creationId xmlns:a16="http://schemas.microsoft.com/office/drawing/2014/main" id="{ED92264E-B207-F9E9-615B-67BF0098D698}"/>
              </a:ext>
            </a:extLst>
          </p:cNvPr>
          <p:cNvPicPr>
            <a:picLocks noChangeAspect="1"/>
          </p:cNvPicPr>
          <p:nvPr/>
        </p:nvPicPr>
        <p:blipFill>
          <a:blip r:embed="rId5"/>
          <a:stretch>
            <a:fillRect/>
          </a:stretch>
        </p:blipFill>
        <p:spPr>
          <a:xfrm>
            <a:off x="7585576" y="2040026"/>
            <a:ext cx="3440340" cy="4608861"/>
          </a:xfrm>
          <a:prstGeom prst="rect">
            <a:avLst/>
          </a:prstGeom>
        </p:spPr>
      </p:pic>
      <p:sp>
        <p:nvSpPr>
          <p:cNvPr id="24" name="文本框 23">
            <a:extLst>
              <a:ext uri="{FF2B5EF4-FFF2-40B4-BE49-F238E27FC236}">
                <a16:creationId xmlns:a16="http://schemas.microsoft.com/office/drawing/2014/main" id="{A868EE4C-9114-AA0B-088B-E576D47C829E}"/>
              </a:ext>
            </a:extLst>
          </p:cNvPr>
          <p:cNvSpPr txBox="1"/>
          <p:nvPr/>
        </p:nvSpPr>
        <p:spPr>
          <a:xfrm>
            <a:off x="8437789" y="6344871"/>
            <a:ext cx="6131378"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10-49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8919187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CECEC5D-3B16-9590-2DAE-4CC73B6A50F0}"/>
              </a:ext>
            </a:extLst>
          </p:cNvPr>
          <p:cNvGrpSpPr/>
          <p:nvPr/>
        </p:nvGrpSpPr>
        <p:grpSpPr>
          <a:xfrm>
            <a:off x="30389" y="1064025"/>
            <a:ext cx="2165030" cy="918222"/>
            <a:chOff x="50707" y="1481511"/>
            <a:chExt cx="2165030" cy="918222"/>
          </a:xfrm>
        </p:grpSpPr>
        <p:sp>
          <p:nvSpPr>
            <p:cNvPr id="3" name="矩形: 圆角 2">
              <a:extLst>
                <a:ext uri="{FF2B5EF4-FFF2-40B4-BE49-F238E27FC236}">
                  <a16:creationId xmlns:a16="http://schemas.microsoft.com/office/drawing/2014/main" id="{1D2383A6-6334-9F4E-4CC0-6868FE61973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7B622977-E75A-DF82-8C14-BE40AB295991}"/>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虚拟背景</a:t>
              </a:r>
            </a:p>
          </p:txBody>
        </p:sp>
      </p:grpSp>
      <p:sp>
        <p:nvSpPr>
          <p:cNvPr id="5" name="等腰三角形 4">
            <a:extLst>
              <a:ext uri="{FF2B5EF4-FFF2-40B4-BE49-F238E27FC236}">
                <a16:creationId xmlns:a16="http://schemas.microsoft.com/office/drawing/2014/main" id="{EA9C4917-34F0-4026-6116-EB0FE258AC87}"/>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57B56079-AE76-071E-9EE4-E1C16F3A26B4}"/>
              </a:ext>
            </a:extLst>
          </p:cNvPr>
          <p:cNvSpPr/>
          <p:nvPr/>
        </p:nvSpPr>
        <p:spPr>
          <a:xfrm>
            <a:off x="2630304" y="352417"/>
            <a:ext cx="9011967" cy="129976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08</a:t>
            </a: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：渲染并输出动画，最终效果如图</a:t>
            </a:r>
            <a:r>
              <a:rPr lang="en-US"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10-50</a:t>
            </a: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92A4A565-91BD-9DBB-C6A3-56C097094EDF}"/>
              </a:ext>
            </a:extLst>
          </p:cNvPr>
          <p:cNvPicPr>
            <a:picLocks noChangeAspect="1"/>
          </p:cNvPicPr>
          <p:nvPr/>
        </p:nvPicPr>
        <p:blipFill>
          <a:blip r:embed="rId2"/>
          <a:stretch>
            <a:fillRect/>
          </a:stretch>
        </p:blipFill>
        <p:spPr>
          <a:xfrm>
            <a:off x="2764155" y="2117588"/>
            <a:ext cx="8061595" cy="4054612"/>
          </a:xfrm>
          <a:prstGeom prst="rect">
            <a:avLst/>
          </a:prstGeom>
        </p:spPr>
      </p:pic>
      <p:sp>
        <p:nvSpPr>
          <p:cNvPr id="9" name="文本框 8">
            <a:extLst>
              <a:ext uri="{FF2B5EF4-FFF2-40B4-BE49-F238E27FC236}">
                <a16:creationId xmlns:a16="http://schemas.microsoft.com/office/drawing/2014/main" id="{9EBE2D06-5CF7-72FF-E244-3B184151746A}"/>
              </a:ext>
            </a:extLst>
          </p:cNvPr>
          <p:cNvSpPr txBox="1"/>
          <p:nvPr/>
        </p:nvSpPr>
        <p:spPr>
          <a:xfrm>
            <a:off x="10825750" y="5802868"/>
            <a:ext cx="6131378"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10-50</a:t>
            </a:r>
            <a:endParaRPr lang="zh-CN" altLang="en-US" dirty="0"/>
          </a:p>
        </p:txBody>
      </p:sp>
    </p:spTree>
    <p:extLst>
      <p:ext uri="{BB962C8B-B14F-4D97-AF65-F5344CB8AC3E}">
        <p14:creationId xmlns:p14="http://schemas.microsoft.com/office/powerpoint/2010/main" val="23650336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8A2AB7D6-4FB2-AF04-9F37-ACAA795A84CB}"/>
              </a:ext>
            </a:extLst>
          </p:cNvPr>
          <p:cNvSpPr/>
          <p:nvPr/>
        </p:nvSpPr>
        <p:spPr>
          <a:xfrm>
            <a:off x="2618570" y="165954"/>
            <a:ext cx="9105344" cy="313241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基本抠像的工作流程是首先设置</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（屏幕色）参数，其次设置要选择的颜色。这时候，如果发现蒙版的边缘有抠除颜色溢除，则需要调节</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DespillBias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（反溢除偏差）参数。为前景选择一个合适的表面颜色，如果前景颜色被抠除或者背景颜色没有被完全抠除，则需要适当调节</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ScreenMatte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（屏幕蒙版）属性组中的</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ClipBlack</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（剪切黑色）和</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ClipWhite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（剪切白色）的参数。</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抠像</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）菜单命令，在“效果控件面板中展开“</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10-51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B00AC7D4-BE63-648A-AF56-5583D6FED7D6}"/>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9E8B59E4-F5AF-FAA6-0DCF-D7170F83552D}"/>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1D1EB0E-8DD0-B676-7989-5FBA16C67D49}"/>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基本抠像</a:t>
              </a:r>
            </a:p>
          </p:txBody>
        </p:sp>
      </p:grpSp>
      <p:sp>
        <p:nvSpPr>
          <p:cNvPr id="6" name="等腰三角形 5">
            <a:extLst>
              <a:ext uri="{FF2B5EF4-FFF2-40B4-BE49-F238E27FC236}">
                <a16:creationId xmlns:a16="http://schemas.microsoft.com/office/drawing/2014/main" id="{C978E037-BA39-8A38-A4AD-72744783029B}"/>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576B9379-31CA-D3E3-1195-7611026C6653}"/>
              </a:ext>
            </a:extLst>
          </p:cNvPr>
          <p:cNvPicPr>
            <a:picLocks noChangeAspect="1"/>
          </p:cNvPicPr>
          <p:nvPr/>
        </p:nvPicPr>
        <p:blipFill>
          <a:blip r:embed="rId2"/>
          <a:stretch>
            <a:fillRect/>
          </a:stretch>
        </p:blipFill>
        <p:spPr>
          <a:xfrm>
            <a:off x="2896155" y="3396337"/>
            <a:ext cx="2916816" cy="3419515"/>
          </a:xfrm>
          <a:prstGeom prst="rect">
            <a:avLst/>
          </a:prstGeom>
        </p:spPr>
      </p:pic>
      <p:sp>
        <p:nvSpPr>
          <p:cNvPr id="9" name="文本框 8">
            <a:extLst>
              <a:ext uri="{FF2B5EF4-FFF2-40B4-BE49-F238E27FC236}">
                <a16:creationId xmlns:a16="http://schemas.microsoft.com/office/drawing/2014/main" id="{9D9A2936-D6E7-7183-22F3-7B6F13179C4B}"/>
              </a:ext>
            </a:extLst>
          </p:cNvPr>
          <p:cNvSpPr txBox="1"/>
          <p:nvPr/>
        </p:nvSpPr>
        <p:spPr>
          <a:xfrm>
            <a:off x="3329671" y="6404352"/>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10-51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492222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9AF8CB41-EDD4-928F-D687-79C5CD8256AA}"/>
              </a:ext>
            </a:extLst>
          </p:cNvPr>
          <p:cNvSpPr/>
          <p:nvPr/>
        </p:nvSpPr>
        <p:spPr>
          <a:xfrm>
            <a:off x="2602242" y="1019494"/>
            <a:ext cx="8158287" cy="176058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View</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（视图）用来设置查看最终效果的方式，其下拉列表中提供了</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种查看方式，如图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10-52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所示，下面将介绍</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View</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（视图）下拉列表中的几个常用选项。</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09976C10-05E8-B528-F224-B52D7443BDDC}"/>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90CF0A24-65E3-5092-E5EB-87336FAF2B3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FDD898F3-36A6-DDAA-6EC8-5A64329CF861}"/>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基本抠像</a:t>
              </a:r>
            </a:p>
          </p:txBody>
        </p:sp>
      </p:grpSp>
      <p:sp>
        <p:nvSpPr>
          <p:cNvPr id="6" name="等腰三角形 5">
            <a:extLst>
              <a:ext uri="{FF2B5EF4-FFF2-40B4-BE49-F238E27FC236}">
                <a16:creationId xmlns:a16="http://schemas.microsoft.com/office/drawing/2014/main" id="{41DB9218-7E78-AAEC-AA28-E8F8CCFEFE71}"/>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E94CB004-985E-F62A-5E24-7E39F23F7707}"/>
              </a:ext>
            </a:extLst>
          </p:cNvPr>
          <p:cNvSpPr txBox="1"/>
          <p:nvPr/>
        </p:nvSpPr>
        <p:spPr>
          <a:xfrm>
            <a:off x="2954199" y="395094"/>
            <a:ext cx="2497800" cy="523220"/>
          </a:xfrm>
          <a:prstGeom prst="rect">
            <a:avLst/>
          </a:prstGeom>
          <a:noFill/>
        </p:spPr>
        <p:txBody>
          <a:bodyPr wrap="none" rtlCol="0">
            <a:spAutoFit/>
          </a:bodyPr>
          <a:lstStyle/>
          <a:p>
            <a:r>
              <a:rPr lang="en-US" altLang="zh-CN" sz="2800" b="1" dirty="0">
                <a:solidFill>
                  <a:schemeClr val="accent1"/>
                </a:solidFill>
              </a:rPr>
              <a:t>View</a:t>
            </a:r>
            <a:r>
              <a:rPr lang="zh-CN" altLang="en-US" sz="2800" b="1" dirty="0">
                <a:solidFill>
                  <a:schemeClr val="accent1"/>
                </a:solidFill>
              </a:rPr>
              <a:t>（视图）</a:t>
            </a:r>
          </a:p>
        </p:txBody>
      </p:sp>
      <p:pic>
        <p:nvPicPr>
          <p:cNvPr id="8" name="图片 7">
            <a:extLst>
              <a:ext uri="{FF2B5EF4-FFF2-40B4-BE49-F238E27FC236}">
                <a16:creationId xmlns:a16="http://schemas.microsoft.com/office/drawing/2014/main" id="{E670781C-89AB-CD30-43DE-1A51B9665280}"/>
              </a:ext>
            </a:extLst>
          </p:cNvPr>
          <p:cNvPicPr>
            <a:picLocks noChangeAspect="1"/>
          </p:cNvPicPr>
          <p:nvPr/>
        </p:nvPicPr>
        <p:blipFill>
          <a:blip r:embed="rId2"/>
          <a:stretch>
            <a:fillRect/>
          </a:stretch>
        </p:blipFill>
        <p:spPr>
          <a:xfrm>
            <a:off x="2990335" y="2930250"/>
            <a:ext cx="3639060" cy="3806810"/>
          </a:xfrm>
          <a:prstGeom prst="rect">
            <a:avLst/>
          </a:prstGeom>
        </p:spPr>
      </p:pic>
      <p:sp>
        <p:nvSpPr>
          <p:cNvPr id="10" name="文本框 9">
            <a:extLst>
              <a:ext uri="{FF2B5EF4-FFF2-40B4-BE49-F238E27FC236}">
                <a16:creationId xmlns:a16="http://schemas.microsoft.com/office/drawing/2014/main" id="{EB5080DF-19B0-2B6C-DEAD-95D8ACA94601}"/>
              </a:ext>
            </a:extLst>
          </p:cNvPr>
          <p:cNvSpPr txBox="1"/>
          <p:nvPr/>
        </p:nvSpPr>
        <p:spPr>
          <a:xfrm>
            <a:off x="6681385" y="6367728"/>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10-52</a:t>
            </a:r>
            <a:endParaRPr lang="zh-CN" altLang="en-US" dirty="0"/>
          </a:p>
        </p:txBody>
      </p:sp>
    </p:spTree>
    <p:extLst>
      <p:ext uri="{BB962C8B-B14F-4D97-AF65-F5344CB8AC3E}">
        <p14:creationId xmlns:p14="http://schemas.microsoft.com/office/powerpoint/2010/main" val="134019193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1083C48-36B7-ECC9-0F31-C51E5068C9E7}"/>
              </a:ext>
            </a:extLst>
          </p:cNvPr>
          <p:cNvGrpSpPr/>
          <p:nvPr/>
        </p:nvGrpSpPr>
        <p:grpSpPr>
          <a:xfrm>
            <a:off x="172460" y="1064025"/>
            <a:ext cx="2022959" cy="918222"/>
            <a:chOff x="83895" y="1481511"/>
            <a:chExt cx="2131842" cy="918222"/>
          </a:xfrm>
        </p:grpSpPr>
        <p:sp>
          <p:nvSpPr>
            <p:cNvPr id="3" name="矩形: 圆角 2">
              <a:extLst>
                <a:ext uri="{FF2B5EF4-FFF2-40B4-BE49-F238E27FC236}">
                  <a16:creationId xmlns:a16="http://schemas.microsoft.com/office/drawing/2014/main" id="{845D82C7-9113-2A87-C36C-0A5480BC6EAD}"/>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12A6FE7-0892-86E6-CA8E-3EC64B0F4170}"/>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基本抠像</a:t>
              </a:r>
            </a:p>
          </p:txBody>
        </p:sp>
      </p:grpSp>
      <p:sp>
        <p:nvSpPr>
          <p:cNvPr id="5" name="等腰三角形 4">
            <a:extLst>
              <a:ext uri="{FF2B5EF4-FFF2-40B4-BE49-F238E27FC236}">
                <a16:creationId xmlns:a16="http://schemas.microsoft.com/office/drawing/2014/main" id="{BA2EB6C5-9CE5-478F-4691-27EDFEB08567}"/>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75A70F4D-4857-3EB1-778B-4178C3ED1399}"/>
              </a:ext>
            </a:extLst>
          </p:cNvPr>
          <p:cNvSpPr txBox="1"/>
          <p:nvPr/>
        </p:nvSpPr>
        <p:spPr>
          <a:xfrm>
            <a:off x="2954199" y="395094"/>
            <a:ext cx="1620957" cy="523220"/>
          </a:xfrm>
          <a:prstGeom prst="rect">
            <a:avLst/>
          </a:prstGeom>
          <a:noFill/>
        </p:spPr>
        <p:txBody>
          <a:bodyPr wrap="none" rtlCol="0">
            <a:spAutoFit/>
          </a:bodyPr>
          <a:lstStyle/>
          <a:p>
            <a:r>
              <a:rPr lang="zh-CN" altLang="en-US" sz="2800" b="1" dirty="0">
                <a:solidFill>
                  <a:schemeClr val="accent1"/>
                </a:solidFill>
              </a:rPr>
              <a:t>参数详解</a:t>
            </a:r>
          </a:p>
        </p:txBody>
      </p:sp>
      <p:sp>
        <p:nvSpPr>
          <p:cNvPr id="7" name="矩形: 圆角 6">
            <a:extLst>
              <a:ext uri="{FF2B5EF4-FFF2-40B4-BE49-F238E27FC236}">
                <a16:creationId xmlns:a16="http://schemas.microsoft.com/office/drawing/2014/main" id="{4D28E2F5-AF3B-54D3-475F-D94BEC368D90}"/>
              </a:ext>
            </a:extLst>
          </p:cNvPr>
          <p:cNvSpPr/>
          <p:nvPr/>
        </p:nvSpPr>
        <p:spPr>
          <a:xfrm>
            <a:off x="2602242" y="921521"/>
            <a:ext cx="9170658" cy="156042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ScreenMatte</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（屏幕蒙版）</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：在设置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 Black</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（剪切黑色）和</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 White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（剪切白色）时，可以将</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View</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（视图）方式设置为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 Mate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（屏幕蒙版），这样可以将屏幕中本来应该是完全透明的地方调整为黑色，完全不透明的地方调整为白色，而半透明的地方调整为对应的灰色，如图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10-53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a:extLst>
              <a:ext uri="{FF2B5EF4-FFF2-40B4-BE49-F238E27FC236}">
                <a16:creationId xmlns:a16="http://schemas.microsoft.com/office/drawing/2014/main" id="{DA9D1569-832D-B9F3-9602-0EC36BA7F792}"/>
              </a:ext>
            </a:extLst>
          </p:cNvPr>
          <p:cNvPicPr>
            <a:picLocks noChangeAspect="1"/>
          </p:cNvPicPr>
          <p:nvPr/>
        </p:nvPicPr>
        <p:blipFill>
          <a:blip r:embed="rId2"/>
          <a:stretch>
            <a:fillRect/>
          </a:stretch>
        </p:blipFill>
        <p:spPr>
          <a:xfrm>
            <a:off x="2668905" y="2594014"/>
            <a:ext cx="4259314" cy="1994309"/>
          </a:xfrm>
          <a:prstGeom prst="rect">
            <a:avLst/>
          </a:prstGeom>
        </p:spPr>
      </p:pic>
      <p:sp>
        <p:nvSpPr>
          <p:cNvPr id="10" name="文本框 9">
            <a:extLst>
              <a:ext uri="{FF2B5EF4-FFF2-40B4-BE49-F238E27FC236}">
                <a16:creationId xmlns:a16="http://schemas.microsoft.com/office/drawing/2014/main" id="{A2BC48CC-00D2-563E-CED2-378AA5DB27C8}"/>
              </a:ext>
            </a:extLst>
          </p:cNvPr>
          <p:cNvSpPr txBox="1"/>
          <p:nvPr/>
        </p:nvSpPr>
        <p:spPr>
          <a:xfrm>
            <a:off x="1749202" y="4554668"/>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10-53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圆角 10">
            <a:extLst>
              <a:ext uri="{FF2B5EF4-FFF2-40B4-BE49-F238E27FC236}">
                <a16:creationId xmlns:a16="http://schemas.microsoft.com/office/drawing/2014/main" id="{6235F550-4E2F-6BF2-5F04-0233C93706BB}"/>
              </a:ext>
            </a:extLst>
          </p:cNvPr>
          <p:cNvSpPr/>
          <p:nvPr/>
        </p:nvSpPr>
        <p:spPr>
          <a:xfrm>
            <a:off x="7236558" y="2586693"/>
            <a:ext cx="4070701" cy="104591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b="1" kern="100" dirty="0">
                <a:solidFill>
                  <a:schemeClr val="tx1"/>
                </a:solidFill>
                <a:effectLst/>
                <a:ea typeface="宋体" panose="02010600030101010101" pitchFamily="2" charset="-122"/>
                <a:cs typeface="宋体" panose="02010600030101010101" pitchFamily="2" charset="-122"/>
              </a:rPr>
              <a:t>·</a:t>
            </a:r>
            <a:r>
              <a:rPr lang="en-US" altLang="zh-CN" sz="1800" b="1" kern="100" dirty="0">
                <a:solidFill>
                  <a:schemeClr val="tx1"/>
                </a:solidFill>
                <a:effectLst/>
                <a:ea typeface="宋体" panose="02010600030101010101" pitchFamily="2" charset="-122"/>
                <a:cs typeface="宋体" panose="02010600030101010101" pitchFamily="2" charset="-122"/>
              </a:rPr>
              <a:t>Status </a:t>
            </a:r>
            <a:r>
              <a:rPr lang="zh-CN" altLang="zh-CN" sz="1800" b="1" kern="100" dirty="0">
                <a:solidFill>
                  <a:schemeClr val="tx1"/>
                </a:solidFill>
                <a:effectLst/>
                <a:ea typeface="宋体" panose="02010600030101010101" pitchFamily="2" charset="-122"/>
                <a:cs typeface="宋体" panose="02010600030101010101" pitchFamily="2" charset="-122"/>
              </a:rPr>
              <a:t>（状态）：</a:t>
            </a:r>
            <a:r>
              <a:rPr lang="zh-CN" altLang="zh-CN" sz="1800" kern="100" dirty="0">
                <a:solidFill>
                  <a:schemeClr val="tx1"/>
                </a:solidFill>
                <a:effectLst/>
                <a:ea typeface="宋体" panose="02010600030101010101" pitchFamily="2" charset="-122"/>
                <a:cs typeface="宋体" panose="02010600030101010101" pitchFamily="2" charset="-122"/>
              </a:rPr>
              <a:t>用于对蒙版效果进行夸张，放大渲染，如图</a:t>
            </a:r>
            <a:r>
              <a:rPr lang="en-US" altLang="zh-CN" sz="1800" kern="100" dirty="0">
                <a:solidFill>
                  <a:schemeClr val="tx1"/>
                </a:solidFill>
                <a:effectLst/>
                <a:ea typeface="宋体" panose="02010600030101010101" pitchFamily="2" charset="-122"/>
                <a:cs typeface="宋体" panose="02010600030101010101" pitchFamily="2" charset="-122"/>
              </a:rPr>
              <a:t>10-54</a:t>
            </a:r>
            <a:r>
              <a:rPr lang="zh-CN" altLang="zh-CN" sz="1800" kern="100" dirty="0">
                <a:solidFill>
                  <a:schemeClr val="tx1"/>
                </a:solidFill>
                <a:effectLst/>
                <a:ea typeface="宋体" panose="02010600030101010101" pitchFamily="2"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a:extLst>
              <a:ext uri="{FF2B5EF4-FFF2-40B4-BE49-F238E27FC236}">
                <a16:creationId xmlns:a16="http://schemas.microsoft.com/office/drawing/2014/main" id="{39AFBEE6-E504-0B18-089B-D8520454AC68}"/>
              </a:ext>
            </a:extLst>
          </p:cNvPr>
          <p:cNvPicPr>
            <a:picLocks noChangeAspect="1"/>
          </p:cNvPicPr>
          <p:nvPr/>
        </p:nvPicPr>
        <p:blipFill>
          <a:blip r:embed="rId3"/>
          <a:stretch>
            <a:fillRect/>
          </a:stretch>
        </p:blipFill>
        <p:spPr>
          <a:xfrm>
            <a:off x="7236558" y="3857036"/>
            <a:ext cx="4128868" cy="1899823"/>
          </a:xfrm>
          <a:prstGeom prst="rect">
            <a:avLst/>
          </a:prstGeom>
        </p:spPr>
      </p:pic>
      <p:sp>
        <p:nvSpPr>
          <p:cNvPr id="14" name="文本框 13">
            <a:extLst>
              <a:ext uri="{FF2B5EF4-FFF2-40B4-BE49-F238E27FC236}">
                <a16:creationId xmlns:a16="http://schemas.microsoft.com/office/drawing/2014/main" id="{6F051DB2-4BA5-D0AE-860D-E8EA448B8E60}"/>
              </a:ext>
            </a:extLst>
          </p:cNvPr>
          <p:cNvSpPr txBox="1"/>
          <p:nvPr/>
        </p:nvSpPr>
        <p:spPr>
          <a:xfrm>
            <a:off x="8723540" y="5403856"/>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10-54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矩形: 圆角 14">
            <a:extLst>
              <a:ext uri="{FF2B5EF4-FFF2-40B4-BE49-F238E27FC236}">
                <a16:creationId xmlns:a16="http://schemas.microsoft.com/office/drawing/2014/main" id="{CF13669E-E6A5-94F6-8312-7AF113070C2B}"/>
              </a:ext>
            </a:extLst>
          </p:cNvPr>
          <p:cNvSpPr/>
          <p:nvPr/>
        </p:nvSpPr>
        <p:spPr>
          <a:xfrm>
            <a:off x="7053943" y="5915972"/>
            <a:ext cx="4898848" cy="69490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FinalResut</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（最终结果）：</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显示当前抠像的最终效果。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矩形 15">
            <a:extLst>
              <a:ext uri="{FF2B5EF4-FFF2-40B4-BE49-F238E27FC236}">
                <a16:creationId xmlns:a16="http://schemas.microsoft.com/office/drawing/2014/main" id="{618D391E-075A-0421-43B3-2CE697631368}"/>
              </a:ext>
            </a:extLst>
          </p:cNvPr>
          <p:cNvSpPr/>
          <p:nvPr/>
        </p:nvSpPr>
        <p:spPr>
          <a:xfrm>
            <a:off x="2668905" y="4928998"/>
            <a:ext cx="4306394" cy="182884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zh-CN" sz="16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16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Despill</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Bias</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（反溢除偏差）参数和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 Bias</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偏差）参数是关联的，不管调节其中哪一个参数另一个参数都会跟着发生相应的改变。</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865901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2EA0D89-3885-EA69-6E99-5172921F8023}"/>
              </a:ext>
            </a:extLst>
          </p:cNvPr>
          <p:cNvGrpSpPr/>
          <p:nvPr/>
        </p:nvGrpSpPr>
        <p:grpSpPr>
          <a:xfrm>
            <a:off x="172460" y="1064025"/>
            <a:ext cx="2022959" cy="918222"/>
            <a:chOff x="83895" y="1481511"/>
            <a:chExt cx="2131842" cy="918222"/>
          </a:xfrm>
        </p:grpSpPr>
        <p:sp>
          <p:nvSpPr>
            <p:cNvPr id="3" name="矩形: 圆角 2">
              <a:extLst>
                <a:ext uri="{FF2B5EF4-FFF2-40B4-BE49-F238E27FC236}">
                  <a16:creationId xmlns:a16="http://schemas.microsoft.com/office/drawing/2014/main" id="{3CF3E9B7-5BA4-C6D8-87F6-B741C87386AF}"/>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5482759B-5D63-F705-23D7-FC2E8555B50E}"/>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基本抠像</a:t>
              </a:r>
            </a:p>
          </p:txBody>
        </p:sp>
      </p:grpSp>
      <p:sp>
        <p:nvSpPr>
          <p:cNvPr id="5" name="等腰三角形 4">
            <a:extLst>
              <a:ext uri="{FF2B5EF4-FFF2-40B4-BE49-F238E27FC236}">
                <a16:creationId xmlns:a16="http://schemas.microsoft.com/office/drawing/2014/main" id="{A46B0F76-D084-9599-D1FA-6A3B0017449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222314C-9637-80DF-4FD0-8E7EDA32D15E}"/>
              </a:ext>
            </a:extLst>
          </p:cNvPr>
          <p:cNvSpPr txBox="1"/>
          <p:nvPr/>
        </p:nvSpPr>
        <p:spPr>
          <a:xfrm>
            <a:off x="2970528" y="427752"/>
            <a:ext cx="1620957" cy="523220"/>
          </a:xfrm>
          <a:prstGeom prst="rect">
            <a:avLst/>
          </a:prstGeom>
          <a:noFill/>
        </p:spPr>
        <p:txBody>
          <a:bodyPr wrap="none" rtlCol="0">
            <a:spAutoFit/>
          </a:bodyPr>
          <a:lstStyle/>
          <a:p>
            <a:r>
              <a:rPr lang="zh-CN" altLang="en-US" sz="2800" b="1" dirty="0">
                <a:solidFill>
                  <a:schemeClr val="accent1"/>
                </a:solidFill>
              </a:rPr>
              <a:t>参数详解</a:t>
            </a:r>
          </a:p>
        </p:txBody>
      </p:sp>
      <p:sp>
        <p:nvSpPr>
          <p:cNvPr id="7" name="矩形: 圆角 6">
            <a:extLst>
              <a:ext uri="{FF2B5EF4-FFF2-40B4-BE49-F238E27FC236}">
                <a16:creationId xmlns:a16="http://schemas.microsoft.com/office/drawing/2014/main" id="{6D2BA830-04EE-8501-C91C-0CD132BC97BF}"/>
              </a:ext>
            </a:extLst>
          </p:cNvPr>
          <p:cNvSpPr/>
          <p:nvPr/>
        </p:nvSpPr>
        <p:spPr>
          <a:xfrm>
            <a:off x="2467018" y="1069129"/>
            <a:ext cx="8854671" cy="397639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2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2.ScreenColour</a:t>
            </a:r>
            <a:r>
              <a:rPr lang="zh-CN" altLang="zh-CN" sz="2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（屏幕色）用来设置需要被抠除的屏幕色，可以使用该选项后面的“吸管工具→在“合成”面板中吸取相应的屏幕色，这样就会自动创建一个</a:t>
            </a:r>
            <a:r>
              <a:rPr lang="en-US"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 Matte</a:t>
            </a: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（屏幕蒙版），并且这个蒙版会自动抑制蒙版边缘溢出的抠除颜色，</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2149808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49" name="文本框 48"/>
          <p:cNvSpPr txBox="1"/>
          <p:nvPr/>
        </p:nvSpPr>
        <p:spPr>
          <a:xfrm>
            <a:off x="4772563" y="3013502"/>
            <a:ext cx="2646878" cy="830997"/>
          </a:xfrm>
          <a:prstGeom prst="rect">
            <a:avLst/>
          </a:prstGeom>
          <a:noFill/>
        </p:spPr>
        <p:txBody>
          <a:bodyPr wrap="none" rtlCol="0">
            <a:spAutoFit/>
          </a:bodyPr>
          <a:lstStyle/>
          <a:p>
            <a:pPr algn="ctr"/>
            <a:r>
              <a:rPr lang="zh-CN" altLang="en-US" sz="4800" b="1" dirty="0">
                <a:solidFill>
                  <a:schemeClr val="bg1"/>
                </a:solidFill>
              </a:rPr>
              <a:t>抠像滤镜</a:t>
            </a: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6BCAA71F-A6D9-6850-8A8D-97697FBF94F2}"/>
              </a:ext>
            </a:extLst>
          </p:cNvPr>
          <p:cNvSpPr/>
          <p:nvPr/>
        </p:nvSpPr>
        <p:spPr>
          <a:xfrm>
            <a:off x="2504267" y="165955"/>
            <a:ext cx="9573430" cy="357326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1.ScreenColour</a:t>
            </a:r>
            <a:r>
              <a:rPr lang="zh-CN" altLang="zh-CN"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a:t>
            </a:r>
            <a:endParaRPr lang="zh-CN" altLang="zh-CN"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无论哪种抠像模式，基础或者高级，</a:t>
            </a:r>
            <a:r>
              <a:rPr lang="en-US" altLang="zh-CN"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（屏幕色）都是必须设置的一个参数。使用“</a:t>
            </a:r>
            <a:r>
              <a:rPr lang="en-US" altLang="zh-CN"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）滤镜进行抠像的第</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步就是使用</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 </a:t>
            </a:r>
            <a:r>
              <a:rPr lang="en-US" altLang="zh-CN"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Colour</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（屏幕色）后面的“吸管工具”对屏幕上抠除的颜色进行取样，取样的范围包括主要色调（如蓝色和绿色）与颜色饱和度。</a:t>
            </a:r>
            <a:endParaRPr lang="zh-CN" altLang="zh-CN"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当指定了</a:t>
            </a:r>
            <a:r>
              <a:rPr lang="en-US" altLang="zh-CN"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（屏幕色）后，“</a:t>
            </a:r>
            <a:r>
              <a:rPr lang="en-US" altLang="zh-CN"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效果滤镜在生效时就会在整个画面中分析所有的像素，同时对这些像素的颜色和取样的颜色在色调和饱和度上进行比较，然后根据比较的结果来设定透明区域，并相应地对前景画面的边缘颜色进行修改。</a:t>
            </a:r>
            <a:endParaRPr lang="zh-CN" altLang="zh-CN"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534BD74B-59C4-9D11-3991-95E3D18DE243}"/>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46CF0D44-AF12-F2D7-FD6A-6F9E4A488D6C}"/>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1F63A28F-73E9-0295-FC9E-2D56B3300803}"/>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基本抠像</a:t>
              </a:r>
            </a:p>
          </p:txBody>
        </p:sp>
      </p:grpSp>
      <p:sp>
        <p:nvSpPr>
          <p:cNvPr id="6" name="等腰三角形 5">
            <a:extLst>
              <a:ext uri="{FF2B5EF4-FFF2-40B4-BE49-F238E27FC236}">
                <a16:creationId xmlns:a16="http://schemas.microsoft.com/office/drawing/2014/main" id="{8B4A6DBE-1461-C745-291E-AA06D52E6A6F}"/>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84FC7AC1-7BF0-F07B-F90B-CC6F5A153464}"/>
              </a:ext>
            </a:extLst>
          </p:cNvPr>
          <p:cNvGrpSpPr/>
          <p:nvPr/>
        </p:nvGrpSpPr>
        <p:grpSpPr>
          <a:xfrm>
            <a:off x="172460" y="1064025"/>
            <a:ext cx="2022959" cy="918222"/>
            <a:chOff x="83895" y="1481511"/>
            <a:chExt cx="2131842" cy="918222"/>
          </a:xfrm>
        </p:grpSpPr>
        <p:sp>
          <p:nvSpPr>
            <p:cNvPr id="8" name="矩形: 圆角 7">
              <a:extLst>
                <a:ext uri="{FF2B5EF4-FFF2-40B4-BE49-F238E27FC236}">
                  <a16:creationId xmlns:a16="http://schemas.microsoft.com/office/drawing/2014/main" id="{DCBA3387-9614-A2E1-CEBE-C0697AE0864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126C1ED-2264-FC96-78AD-4282A8B5714B}"/>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高级抠像</a:t>
              </a:r>
            </a:p>
          </p:txBody>
        </p:sp>
      </p:grpSp>
      <p:sp>
        <p:nvSpPr>
          <p:cNvPr id="10" name="等腰三角形 9">
            <a:extLst>
              <a:ext uri="{FF2B5EF4-FFF2-40B4-BE49-F238E27FC236}">
                <a16:creationId xmlns:a16="http://schemas.microsoft.com/office/drawing/2014/main" id="{E10DBBD7-BAFC-F3E6-ECE0-A4251928AE27}"/>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ED9529AB-6CB0-52D3-05EC-A6BF05C90A23}"/>
              </a:ext>
            </a:extLst>
          </p:cNvPr>
          <p:cNvSpPr/>
          <p:nvPr/>
        </p:nvSpPr>
        <p:spPr>
          <a:xfrm>
            <a:off x="2602241" y="3869853"/>
            <a:ext cx="4925230" cy="2498293"/>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如果目标图像中像素的色相与</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（屏幕色）的色相类似，并且饱和度与设置的抠像颜色的饱和度一致或更高，那这类像素将会被全部抠除，变成完全透明的效果，如图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10-55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a:extLst>
              <a:ext uri="{FF2B5EF4-FFF2-40B4-BE49-F238E27FC236}">
                <a16:creationId xmlns:a16="http://schemas.microsoft.com/office/drawing/2014/main" id="{A9774B6E-3C16-91D2-F0EF-D4AF75CFAB3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7676874" y="3886182"/>
            <a:ext cx="4420849" cy="2122732"/>
          </a:xfrm>
          <a:prstGeom prst="rect">
            <a:avLst/>
          </a:prstGeom>
          <a:noFill/>
          <a:ln>
            <a:noFill/>
          </a:ln>
        </p:spPr>
      </p:pic>
      <p:sp>
        <p:nvSpPr>
          <p:cNvPr id="15" name="文本框 14">
            <a:extLst>
              <a:ext uri="{FF2B5EF4-FFF2-40B4-BE49-F238E27FC236}">
                <a16:creationId xmlns:a16="http://schemas.microsoft.com/office/drawing/2014/main" id="{B9809787-3D3A-23CC-681E-3789799CD528}"/>
              </a:ext>
            </a:extLst>
          </p:cNvPr>
          <p:cNvSpPr txBox="1"/>
          <p:nvPr/>
        </p:nvSpPr>
        <p:spPr>
          <a:xfrm>
            <a:off x="7017203" y="6008914"/>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10-55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54268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56842CD-E5E6-C758-BA88-CF19F45F740B}"/>
              </a:ext>
            </a:extLst>
          </p:cNvPr>
          <p:cNvSpPr/>
          <p:nvPr/>
        </p:nvSpPr>
        <p:spPr>
          <a:xfrm>
            <a:off x="2504267" y="525187"/>
            <a:ext cx="9268633" cy="158877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边界像素：</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如果目标图像中像素的色相与</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（屏幕色）的色相类似，饱和度低于屏幕色的饱和度，这些像素就会被认为是前景的边界像素，从而使这些像素变成半透明效果，并且它的溢出颜色会被适当的抑制，如图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10-56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219F7FB5-A43F-4043-2CEC-E34EB1274416}"/>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F2ABB8B9-7F43-3D5B-307F-C7DFE18B8C75}"/>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1C799426-216F-DA3A-08D6-69D6C95A8CE6}"/>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高级抠像</a:t>
              </a:r>
            </a:p>
          </p:txBody>
        </p:sp>
      </p:grpSp>
      <p:sp>
        <p:nvSpPr>
          <p:cNvPr id="6" name="等腰三角形 5">
            <a:extLst>
              <a:ext uri="{FF2B5EF4-FFF2-40B4-BE49-F238E27FC236}">
                <a16:creationId xmlns:a16="http://schemas.microsoft.com/office/drawing/2014/main" id="{C978363E-40BB-A3BE-1FEB-B90BA5E1066C}"/>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1C29E9B1-DCCC-8099-C884-E6D592943A18}"/>
              </a:ext>
            </a:extLst>
          </p:cNvPr>
          <p:cNvPicPr>
            <a:picLocks noChangeAspect="1"/>
          </p:cNvPicPr>
          <p:nvPr/>
        </p:nvPicPr>
        <p:blipFill>
          <a:blip r:embed="rId2"/>
          <a:stretch>
            <a:fillRect/>
          </a:stretch>
        </p:blipFill>
        <p:spPr>
          <a:xfrm>
            <a:off x="2504267" y="2293580"/>
            <a:ext cx="4079556" cy="1984510"/>
          </a:xfrm>
          <a:prstGeom prst="rect">
            <a:avLst/>
          </a:prstGeom>
        </p:spPr>
      </p:pic>
      <p:sp>
        <p:nvSpPr>
          <p:cNvPr id="9" name="文本框 8">
            <a:extLst>
              <a:ext uri="{FF2B5EF4-FFF2-40B4-BE49-F238E27FC236}">
                <a16:creationId xmlns:a16="http://schemas.microsoft.com/office/drawing/2014/main" id="{D35A3AF2-5B1E-4A32-C888-C95830D24F2F}"/>
              </a:ext>
            </a:extLst>
          </p:cNvPr>
          <p:cNvSpPr txBox="1"/>
          <p:nvPr/>
        </p:nvSpPr>
        <p:spPr>
          <a:xfrm>
            <a:off x="3925934" y="3866701"/>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10-56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22841DFC-8BBD-E929-8ACC-E2659406EE99}"/>
              </a:ext>
            </a:extLst>
          </p:cNvPr>
          <p:cNvPicPr>
            <a:picLocks noChangeAspect="1"/>
          </p:cNvPicPr>
          <p:nvPr/>
        </p:nvPicPr>
        <p:blipFill>
          <a:blip r:embed="rId3"/>
          <a:stretch>
            <a:fillRect/>
          </a:stretch>
        </p:blipFill>
        <p:spPr>
          <a:xfrm>
            <a:off x="7411443" y="2341473"/>
            <a:ext cx="4093145" cy="1984510"/>
          </a:xfrm>
          <a:prstGeom prst="rect">
            <a:avLst/>
          </a:prstGeom>
        </p:spPr>
      </p:pic>
      <p:sp>
        <p:nvSpPr>
          <p:cNvPr id="12" name="文本框 11">
            <a:extLst>
              <a:ext uri="{FF2B5EF4-FFF2-40B4-BE49-F238E27FC236}">
                <a16:creationId xmlns:a16="http://schemas.microsoft.com/office/drawing/2014/main" id="{3D20CEFF-9C8A-157B-FBD7-3FD55150AC6E}"/>
              </a:ext>
            </a:extLst>
          </p:cNvPr>
          <p:cNvSpPr txBox="1"/>
          <p:nvPr/>
        </p:nvSpPr>
        <p:spPr>
          <a:xfrm>
            <a:off x="8750487" y="3902533"/>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10-57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矩形: 圆角 12">
            <a:extLst>
              <a:ext uri="{FF2B5EF4-FFF2-40B4-BE49-F238E27FC236}">
                <a16:creationId xmlns:a16="http://schemas.microsoft.com/office/drawing/2014/main" id="{93ED12BD-1E1A-46F5-C4A7-3EBCF9759C60}"/>
              </a:ext>
            </a:extLst>
          </p:cNvPr>
          <p:cNvSpPr/>
          <p:nvPr/>
        </p:nvSpPr>
        <p:spPr>
          <a:xfrm>
            <a:off x="2504267" y="4563786"/>
            <a:ext cx="9268633" cy="158877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前景像素：</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如果目标图像中像素的色相与</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（屏幕色）的色相不一致，例如在图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10-57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中，像素的色相为绿色</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屏幕色）的色相为蓝色，这样</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）”滤镜最后就会将绿色作为前景颜色并且完全被保留下来。</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2512002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A485C97E-D12D-233C-59D5-5CA99B94CBB8}"/>
              </a:ext>
            </a:extLst>
          </p:cNvPr>
          <p:cNvSpPr/>
          <p:nvPr/>
        </p:nvSpPr>
        <p:spPr>
          <a:xfrm>
            <a:off x="2504267" y="623157"/>
            <a:ext cx="9366604" cy="129450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2.ScreenGain</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（屏幕增益）参数主要用来设置</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（屏幕色）被抠除的程度，如图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10-58</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所示，值越大，抠除的颜色就越多。</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AAF15434-4D5D-59C6-CA99-562683BE9A2B}"/>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9CD9F9A6-4A7B-CCC6-C23E-82E915DE9FAC}"/>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F832B276-3587-5DFB-B4FA-4A59355363E9}"/>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高级抠像</a:t>
              </a:r>
            </a:p>
          </p:txBody>
        </p:sp>
      </p:grpSp>
      <p:sp>
        <p:nvSpPr>
          <p:cNvPr id="6" name="等腰三角形 5">
            <a:extLst>
              <a:ext uri="{FF2B5EF4-FFF2-40B4-BE49-F238E27FC236}">
                <a16:creationId xmlns:a16="http://schemas.microsoft.com/office/drawing/2014/main" id="{E47B512D-E879-E451-AE6A-C85D72550605}"/>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95316DE7-5186-694A-21AD-87D544AE07EB}"/>
              </a:ext>
            </a:extLst>
          </p:cNvPr>
          <p:cNvPicPr>
            <a:picLocks noChangeAspect="1"/>
          </p:cNvPicPr>
          <p:nvPr/>
        </p:nvPicPr>
        <p:blipFill>
          <a:blip r:embed="rId2"/>
          <a:stretch>
            <a:fillRect/>
          </a:stretch>
        </p:blipFill>
        <p:spPr>
          <a:xfrm>
            <a:off x="2602241" y="2192743"/>
            <a:ext cx="9121676" cy="2025087"/>
          </a:xfrm>
          <a:prstGeom prst="rect">
            <a:avLst/>
          </a:prstGeom>
        </p:spPr>
      </p:pic>
      <p:sp>
        <p:nvSpPr>
          <p:cNvPr id="9" name="文本框 8">
            <a:extLst>
              <a:ext uri="{FF2B5EF4-FFF2-40B4-BE49-F238E27FC236}">
                <a16:creationId xmlns:a16="http://schemas.microsoft.com/office/drawing/2014/main" id="{E709B836-FAB5-FFC0-8777-23455CD9DB94}"/>
              </a:ext>
            </a:extLst>
          </p:cNvPr>
          <p:cNvSpPr txBox="1"/>
          <p:nvPr/>
        </p:nvSpPr>
        <p:spPr>
          <a:xfrm>
            <a:off x="3980090" y="4119856"/>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10-58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1ED15A63-4FB2-D54D-76E8-A823FDCCF444}"/>
              </a:ext>
            </a:extLst>
          </p:cNvPr>
          <p:cNvSpPr/>
          <p:nvPr/>
        </p:nvSpPr>
        <p:spPr>
          <a:xfrm>
            <a:off x="2618569" y="4580237"/>
            <a:ext cx="6313159" cy="1927113"/>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在调节</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ScreenGain</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（屏幕增益）参数时，其数值不能太小，也不能太大。一般情况下，使用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 Black(</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剪切黑色）和</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ClipWhite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（剪切白色）两个参数来优化</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ScreenMatte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（屏幕蒙版）的效果比使用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 Gain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屏幕增益）的效果要好。</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90583974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C257BB40-DC74-B1D2-F04F-956B51E44EB5}"/>
              </a:ext>
            </a:extLst>
          </p:cNvPr>
          <p:cNvSpPr/>
          <p:nvPr/>
        </p:nvSpPr>
        <p:spPr>
          <a:xfrm>
            <a:off x="2504267" y="721127"/>
            <a:ext cx="9514108" cy="210371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3.ScreenBalance</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（屏幕平衡）</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通过在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颜色值中对主要颜色的饱和度与其他两个颜色的饱和度的加权平均值进行比较，所得出的结果就是</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ScreenBalance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（屏幕平衡）的参数值。例如，</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ScreenBalance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（屏幕平衡）为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ScreenColour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（屏幕色）的饱和度占绝对优势，而其他两种颜色的饱和度几乎为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485B4F28-D53F-1361-91D5-C8C255630F52}"/>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8370BDB9-B573-36EC-1BDE-7B8881548721}"/>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A4D5FA88-9F51-6B94-32C7-4973646EF5E5}"/>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高级抠像</a:t>
              </a:r>
            </a:p>
          </p:txBody>
        </p:sp>
      </p:grpSp>
      <p:sp>
        <p:nvSpPr>
          <p:cNvPr id="6" name="等腰三角形 5">
            <a:extLst>
              <a:ext uri="{FF2B5EF4-FFF2-40B4-BE49-F238E27FC236}">
                <a16:creationId xmlns:a16="http://schemas.microsoft.com/office/drawing/2014/main" id="{E464AF92-E0D3-965D-6A14-6A834ED329E6}"/>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8A05F77C-7051-3C3A-9FD6-6C27B02CF108}"/>
              </a:ext>
            </a:extLst>
          </p:cNvPr>
          <p:cNvSpPr/>
          <p:nvPr/>
        </p:nvSpPr>
        <p:spPr>
          <a:xfrm>
            <a:off x="2504267" y="3437114"/>
            <a:ext cx="9514108" cy="210371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4.ScreenPre-blur</a:t>
            </a: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（屏幕预模糊）</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20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ScreenPre</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-blur</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（屏幕预模糊）参数可以在对素材进行蒙版操作前，首先对画面进行轻微的模糊处理，这种预模糊的处理方式可以减弱画面的噪点效果。</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437435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92012FDE-BF86-18BC-F98B-074F60DC2A9F}"/>
              </a:ext>
            </a:extLst>
          </p:cNvPr>
          <p:cNvSpPr/>
          <p:nvPr/>
        </p:nvSpPr>
        <p:spPr>
          <a:xfrm>
            <a:off x="2504267" y="639481"/>
            <a:ext cx="9514108" cy="241395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5.ScreenMatte</a:t>
            </a: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（屏幕蒙版）</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24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ScreenMatte</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（屏幕蒙版）属性组主要用来微调蒙版效果，这样可以更加精确地控制前景和背景的界线。展开</a:t>
            </a:r>
            <a:r>
              <a:rPr lang="en-US" altLang="zh-CN" sz="24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ScreenMatte</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（屏幕蒙版）属性组，如图</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10-59</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B7335FC5-8955-4F54-54EF-5CED6BEEB062}"/>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E3E5649D-78C8-5E8D-8ADB-61CBE5A61A5C}"/>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7C1BD765-4296-4ED4-738E-D6681196D7E5}"/>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高级抠像</a:t>
              </a:r>
            </a:p>
          </p:txBody>
        </p:sp>
      </p:grpSp>
      <p:sp>
        <p:nvSpPr>
          <p:cNvPr id="6" name="等腰三角形 5">
            <a:extLst>
              <a:ext uri="{FF2B5EF4-FFF2-40B4-BE49-F238E27FC236}">
                <a16:creationId xmlns:a16="http://schemas.microsoft.com/office/drawing/2014/main" id="{ACC630E5-9538-37AC-45D6-FC8BFC916B01}"/>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497677D4-EDD0-E9C0-6EF1-1BA15CB17B3B}"/>
              </a:ext>
            </a:extLst>
          </p:cNvPr>
          <p:cNvPicPr>
            <a:picLocks noChangeAspect="1"/>
          </p:cNvPicPr>
          <p:nvPr/>
        </p:nvPicPr>
        <p:blipFill>
          <a:blip r:embed="rId2"/>
          <a:stretch>
            <a:fillRect/>
          </a:stretch>
        </p:blipFill>
        <p:spPr>
          <a:xfrm>
            <a:off x="2504267" y="3151410"/>
            <a:ext cx="5118224" cy="3429003"/>
          </a:xfrm>
          <a:prstGeom prst="rect">
            <a:avLst/>
          </a:prstGeom>
        </p:spPr>
      </p:pic>
      <p:sp>
        <p:nvSpPr>
          <p:cNvPr id="9" name="文本框 8">
            <a:extLst>
              <a:ext uri="{FF2B5EF4-FFF2-40B4-BE49-F238E27FC236}">
                <a16:creationId xmlns:a16="http://schemas.microsoft.com/office/drawing/2014/main" id="{D273D9AF-59DE-6BEE-B759-BD7B134D455F}"/>
              </a:ext>
            </a:extLst>
          </p:cNvPr>
          <p:cNvSpPr txBox="1"/>
          <p:nvPr/>
        </p:nvSpPr>
        <p:spPr>
          <a:xfrm>
            <a:off x="5063379" y="6120031"/>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10-59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6143491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84FD6CE3-28DA-B7A1-8ABA-5197179A23F8}"/>
              </a:ext>
            </a:extLst>
          </p:cNvPr>
          <p:cNvSpPr/>
          <p:nvPr/>
        </p:nvSpPr>
        <p:spPr>
          <a:xfrm>
            <a:off x="2504267" y="851755"/>
            <a:ext cx="9268633" cy="128728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ClipBlack</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（剪切黑色）：</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将图层蒙版中黑色像素设置为起点值。如果背景像素的区域除现了前景像素，这时就可以适当增大</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 Black</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（剪切黑色）的数值，以抠除所有的背景像素，如图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76238C43-D7DE-EF0E-9B2E-864AD062F719}"/>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1B399283-43F3-6169-8273-0A28DD2C138B}"/>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EA79286B-D7E4-CEE5-F737-B2CDA869880F}"/>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高级抠像</a:t>
              </a:r>
            </a:p>
          </p:txBody>
        </p:sp>
      </p:grpSp>
      <p:sp>
        <p:nvSpPr>
          <p:cNvPr id="6" name="等腰三角形 5">
            <a:extLst>
              <a:ext uri="{FF2B5EF4-FFF2-40B4-BE49-F238E27FC236}">
                <a16:creationId xmlns:a16="http://schemas.microsoft.com/office/drawing/2014/main" id="{ACE846CE-7452-5AFA-7BBD-4522AE91D8B0}"/>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4BC1850A-C058-0AEC-A6E8-C009FA7794DF}"/>
              </a:ext>
            </a:extLst>
          </p:cNvPr>
          <p:cNvSpPr txBox="1"/>
          <p:nvPr/>
        </p:nvSpPr>
        <p:spPr>
          <a:xfrm>
            <a:off x="2954199" y="395094"/>
            <a:ext cx="1620957" cy="523220"/>
          </a:xfrm>
          <a:prstGeom prst="rect">
            <a:avLst/>
          </a:prstGeom>
          <a:noFill/>
        </p:spPr>
        <p:txBody>
          <a:bodyPr wrap="none" rtlCol="0">
            <a:spAutoFit/>
          </a:bodyPr>
          <a:lstStyle/>
          <a:p>
            <a:r>
              <a:rPr lang="zh-CN" altLang="en-US" sz="2800" b="1" dirty="0">
                <a:solidFill>
                  <a:schemeClr val="accent1"/>
                </a:solidFill>
              </a:rPr>
              <a:t>参数详解</a:t>
            </a:r>
          </a:p>
        </p:txBody>
      </p:sp>
      <p:pic>
        <p:nvPicPr>
          <p:cNvPr id="8" name="图片 7">
            <a:extLst>
              <a:ext uri="{FF2B5EF4-FFF2-40B4-BE49-F238E27FC236}">
                <a16:creationId xmlns:a16="http://schemas.microsoft.com/office/drawing/2014/main" id="{75DE2A4A-5FE6-FB10-C08B-A77AADC89702}"/>
              </a:ext>
            </a:extLst>
          </p:cNvPr>
          <p:cNvPicPr>
            <a:picLocks noChangeAspect="1"/>
          </p:cNvPicPr>
          <p:nvPr/>
        </p:nvPicPr>
        <p:blipFill>
          <a:blip r:embed="rId2"/>
          <a:stretch>
            <a:fillRect/>
          </a:stretch>
        </p:blipFill>
        <p:spPr>
          <a:xfrm>
            <a:off x="2504266" y="2257919"/>
            <a:ext cx="6845451" cy="1513977"/>
          </a:xfrm>
          <a:prstGeom prst="rect">
            <a:avLst/>
          </a:prstGeom>
        </p:spPr>
      </p:pic>
      <p:sp>
        <p:nvSpPr>
          <p:cNvPr id="10" name="文本框 9">
            <a:extLst>
              <a:ext uri="{FF2B5EF4-FFF2-40B4-BE49-F238E27FC236}">
                <a16:creationId xmlns:a16="http://schemas.microsoft.com/office/drawing/2014/main" id="{7E693B1A-FC99-A75E-5D6C-1F988B870B75}"/>
              </a:ext>
            </a:extLst>
          </p:cNvPr>
          <p:cNvSpPr txBox="1"/>
          <p:nvPr/>
        </p:nvSpPr>
        <p:spPr>
          <a:xfrm>
            <a:off x="6755946" y="3295187"/>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10-60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圆角 10">
            <a:extLst>
              <a:ext uri="{FF2B5EF4-FFF2-40B4-BE49-F238E27FC236}">
                <a16:creationId xmlns:a16="http://schemas.microsoft.com/office/drawing/2014/main" id="{319CA0F3-0C01-18A4-9FD3-4C1CEFAD3E1E}"/>
              </a:ext>
            </a:extLst>
          </p:cNvPr>
          <p:cNvSpPr/>
          <p:nvPr/>
        </p:nvSpPr>
        <p:spPr>
          <a:xfrm>
            <a:off x="2504267" y="3858115"/>
            <a:ext cx="9268633" cy="128728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ClipWhite</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（剪切白色）：</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将图层蒙版中白色像素设置为起点值。如果前景像素的区域除现了背景像素，这时就可以适当降低</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 White</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（剪切白色）的数值，以达到满意的效果，如图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a:extLst>
              <a:ext uri="{FF2B5EF4-FFF2-40B4-BE49-F238E27FC236}">
                <a16:creationId xmlns:a16="http://schemas.microsoft.com/office/drawing/2014/main" id="{078FF687-4753-43BF-5253-E403B1997C56}"/>
              </a:ext>
            </a:extLst>
          </p:cNvPr>
          <p:cNvPicPr>
            <a:picLocks noChangeAspect="1"/>
          </p:cNvPicPr>
          <p:nvPr/>
        </p:nvPicPr>
        <p:blipFill>
          <a:blip r:embed="rId3"/>
          <a:stretch>
            <a:fillRect/>
          </a:stretch>
        </p:blipFill>
        <p:spPr>
          <a:xfrm>
            <a:off x="2504266" y="5243376"/>
            <a:ext cx="6845450" cy="1534581"/>
          </a:xfrm>
          <a:prstGeom prst="rect">
            <a:avLst/>
          </a:prstGeom>
        </p:spPr>
      </p:pic>
      <p:sp>
        <p:nvSpPr>
          <p:cNvPr id="14" name="文本框 13">
            <a:extLst>
              <a:ext uri="{FF2B5EF4-FFF2-40B4-BE49-F238E27FC236}">
                <a16:creationId xmlns:a16="http://schemas.microsoft.com/office/drawing/2014/main" id="{27A6F136-4B29-EEB3-787F-C6766A3CCFE0}"/>
              </a:ext>
            </a:extLst>
          </p:cNvPr>
          <p:cNvSpPr txBox="1"/>
          <p:nvPr/>
        </p:nvSpPr>
        <p:spPr>
          <a:xfrm>
            <a:off x="6592660" y="6381289"/>
            <a:ext cx="6425292"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10-61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3333467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F0800E6E-01CD-469D-80EE-F3E5E928744D}"/>
              </a:ext>
            </a:extLst>
          </p:cNvPr>
          <p:cNvSpPr/>
          <p:nvPr/>
        </p:nvSpPr>
        <p:spPr>
          <a:xfrm>
            <a:off x="2504267" y="1031373"/>
            <a:ext cx="9514108" cy="200574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 Rollback</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（剪切削减）：</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在调节上述两种参数时，有时会对前景的边缘像素产生破坏如图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（左）所示。这时就可以适当调整</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ClipRollback</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（剪切削减）的数值，对前景的边缘像素进行一定程度的补偿，即对边缘进行补偿，但是要调节得当，过分调节会失去原本的细节，如图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（右）所示。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7D787432-C57B-1451-E4C4-30BD1988E2A3}"/>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56786AA5-049D-9D88-6FD4-0F92185F70F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FBCD0D64-EE1E-F2DF-73F3-29C66DDAC58E}"/>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高级抠像</a:t>
              </a:r>
            </a:p>
          </p:txBody>
        </p:sp>
      </p:grpSp>
      <p:sp>
        <p:nvSpPr>
          <p:cNvPr id="6" name="等腰三角形 5">
            <a:extLst>
              <a:ext uri="{FF2B5EF4-FFF2-40B4-BE49-F238E27FC236}">
                <a16:creationId xmlns:a16="http://schemas.microsoft.com/office/drawing/2014/main" id="{66BC9A23-3A67-85AB-06A6-3EF6AE2BE1D7}"/>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5C95064A-C826-266E-36DC-20E1A630B8F5}"/>
              </a:ext>
            </a:extLst>
          </p:cNvPr>
          <p:cNvSpPr txBox="1"/>
          <p:nvPr/>
        </p:nvSpPr>
        <p:spPr>
          <a:xfrm>
            <a:off x="2954199" y="395094"/>
            <a:ext cx="1620957" cy="523220"/>
          </a:xfrm>
          <a:prstGeom prst="rect">
            <a:avLst/>
          </a:prstGeom>
          <a:noFill/>
        </p:spPr>
        <p:txBody>
          <a:bodyPr wrap="none" rtlCol="0">
            <a:spAutoFit/>
          </a:bodyPr>
          <a:lstStyle/>
          <a:p>
            <a:r>
              <a:rPr lang="zh-CN" altLang="en-US" sz="2800" b="1" dirty="0">
                <a:solidFill>
                  <a:schemeClr val="accent1"/>
                </a:solidFill>
              </a:rPr>
              <a:t>参数详解</a:t>
            </a:r>
          </a:p>
        </p:txBody>
      </p:sp>
      <p:pic>
        <p:nvPicPr>
          <p:cNvPr id="8" name="图片 7">
            <a:extLst>
              <a:ext uri="{FF2B5EF4-FFF2-40B4-BE49-F238E27FC236}">
                <a16:creationId xmlns:a16="http://schemas.microsoft.com/office/drawing/2014/main" id="{4B9578D3-8E84-92D3-21A9-4C0AA41BEA8E}"/>
              </a:ext>
            </a:extLst>
          </p:cNvPr>
          <p:cNvPicPr>
            <a:picLocks noChangeAspect="1"/>
          </p:cNvPicPr>
          <p:nvPr/>
        </p:nvPicPr>
        <p:blipFill>
          <a:blip r:embed="rId2"/>
          <a:stretch>
            <a:fillRect/>
          </a:stretch>
        </p:blipFill>
        <p:spPr>
          <a:xfrm>
            <a:off x="2504267" y="3265711"/>
            <a:ext cx="9007376" cy="2048511"/>
          </a:xfrm>
          <a:prstGeom prst="rect">
            <a:avLst/>
          </a:prstGeom>
        </p:spPr>
      </p:pic>
      <p:sp>
        <p:nvSpPr>
          <p:cNvPr id="10" name="文本框 9">
            <a:extLst>
              <a:ext uri="{FF2B5EF4-FFF2-40B4-BE49-F238E27FC236}">
                <a16:creationId xmlns:a16="http://schemas.microsoft.com/office/drawing/2014/main" id="{58F0C3D8-A31B-418A-F986-0D4CDC813B5E}"/>
              </a:ext>
            </a:extLst>
          </p:cNvPr>
          <p:cNvSpPr txBox="1"/>
          <p:nvPr/>
        </p:nvSpPr>
        <p:spPr>
          <a:xfrm>
            <a:off x="3958595" y="5240015"/>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10-62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21879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13CA45EA-21F5-99F5-BD01-D946F7630FCA}"/>
              </a:ext>
            </a:extLst>
          </p:cNvPr>
          <p:cNvSpPr/>
          <p:nvPr/>
        </p:nvSpPr>
        <p:spPr>
          <a:xfrm>
            <a:off x="2504267" y="737454"/>
            <a:ext cx="9514108" cy="157176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 Shrink/Grow</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（屏幕收缩扩张）：</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用来收缩或扩大蒙版的范围。</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 Softness</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（屏幕柔化</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对整个蒙版进行模糊处理。 </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 Despot Black</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（屏幕独占黑色）：</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让黑点与周围像素进行加权运算。增大其值可以消除白色区域内的黑点，如图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89CE54B3-0683-DA2F-782F-EF6FD94F6B7A}"/>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C03F6021-DFF9-09FB-5DF5-04E91990D61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F1A5CA13-CBDF-36EA-C19C-46A03C0AD52A}"/>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高级抠像</a:t>
              </a:r>
            </a:p>
          </p:txBody>
        </p:sp>
      </p:grpSp>
      <p:sp>
        <p:nvSpPr>
          <p:cNvPr id="6" name="等腰三角形 5">
            <a:extLst>
              <a:ext uri="{FF2B5EF4-FFF2-40B4-BE49-F238E27FC236}">
                <a16:creationId xmlns:a16="http://schemas.microsoft.com/office/drawing/2014/main" id="{66B3E43C-8754-F604-32CB-DFF83B627BE5}"/>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6C241A0-D3CF-4ABB-AA45-07D5B78B6631}"/>
              </a:ext>
            </a:extLst>
          </p:cNvPr>
          <p:cNvSpPr txBox="1"/>
          <p:nvPr/>
        </p:nvSpPr>
        <p:spPr>
          <a:xfrm>
            <a:off x="2954199" y="231807"/>
            <a:ext cx="1620957" cy="523220"/>
          </a:xfrm>
          <a:prstGeom prst="rect">
            <a:avLst/>
          </a:prstGeom>
          <a:noFill/>
        </p:spPr>
        <p:txBody>
          <a:bodyPr wrap="none" rtlCol="0">
            <a:spAutoFit/>
          </a:bodyPr>
          <a:lstStyle/>
          <a:p>
            <a:r>
              <a:rPr lang="zh-CN" altLang="en-US" sz="2800" b="1" dirty="0">
                <a:solidFill>
                  <a:schemeClr val="accent1"/>
                </a:solidFill>
              </a:rPr>
              <a:t>参数详解</a:t>
            </a:r>
          </a:p>
        </p:txBody>
      </p:sp>
      <p:pic>
        <p:nvPicPr>
          <p:cNvPr id="8" name="图片 7">
            <a:extLst>
              <a:ext uri="{FF2B5EF4-FFF2-40B4-BE49-F238E27FC236}">
                <a16:creationId xmlns:a16="http://schemas.microsoft.com/office/drawing/2014/main" id="{B753737D-6DF2-EFBA-81A6-B66852B085AE}"/>
              </a:ext>
            </a:extLst>
          </p:cNvPr>
          <p:cNvPicPr>
            <a:picLocks noChangeAspect="1"/>
          </p:cNvPicPr>
          <p:nvPr/>
        </p:nvPicPr>
        <p:blipFill>
          <a:blip r:embed="rId2"/>
          <a:stretch>
            <a:fillRect/>
          </a:stretch>
        </p:blipFill>
        <p:spPr>
          <a:xfrm>
            <a:off x="2600721" y="2367635"/>
            <a:ext cx="3782879" cy="1763486"/>
          </a:xfrm>
          <a:prstGeom prst="rect">
            <a:avLst/>
          </a:prstGeom>
        </p:spPr>
      </p:pic>
      <p:pic>
        <p:nvPicPr>
          <p:cNvPr id="9" name="图片 8">
            <a:extLst>
              <a:ext uri="{FF2B5EF4-FFF2-40B4-BE49-F238E27FC236}">
                <a16:creationId xmlns:a16="http://schemas.microsoft.com/office/drawing/2014/main" id="{4C43E3B7-DD9B-E125-8AC5-59ADF1DC6225}"/>
              </a:ext>
            </a:extLst>
          </p:cNvPr>
          <p:cNvPicPr>
            <a:picLocks noChangeAspect="1"/>
          </p:cNvPicPr>
          <p:nvPr/>
        </p:nvPicPr>
        <p:blipFill>
          <a:blip r:embed="rId3"/>
          <a:stretch>
            <a:fillRect/>
          </a:stretch>
        </p:blipFill>
        <p:spPr>
          <a:xfrm>
            <a:off x="6383600" y="2367632"/>
            <a:ext cx="3863305" cy="1763485"/>
          </a:xfrm>
          <a:prstGeom prst="rect">
            <a:avLst/>
          </a:prstGeom>
        </p:spPr>
      </p:pic>
      <p:sp>
        <p:nvSpPr>
          <p:cNvPr id="11" name="文本框 10">
            <a:extLst>
              <a:ext uri="{FF2B5EF4-FFF2-40B4-BE49-F238E27FC236}">
                <a16:creationId xmlns:a16="http://schemas.microsoft.com/office/drawing/2014/main" id="{4DC99D23-53B7-502A-C191-11AB236E4EE4}"/>
              </a:ext>
            </a:extLst>
          </p:cNvPr>
          <p:cNvSpPr txBox="1"/>
          <p:nvPr/>
        </p:nvSpPr>
        <p:spPr>
          <a:xfrm>
            <a:off x="7628654" y="3736050"/>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10-63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矩形: 圆角 11">
            <a:extLst>
              <a:ext uri="{FF2B5EF4-FFF2-40B4-BE49-F238E27FC236}">
                <a16:creationId xmlns:a16="http://schemas.microsoft.com/office/drawing/2014/main" id="{9A460C86-9CA4-8968-B679-BB785D6EE226}"/>
              </a:ext>
            </a:extLst>
          </p:cNvPr>
          <p:cNvSpPr/>
          <p:nvPr/>
        </p:nvSpPr>
        <p:spPr>
          <a:xfrm>
            <a:off x="2401702" y="4189526"/>
            <a:ext cx="9514108" cy="82334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Screen Despot White</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（屏幕独占白色）：</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让白点与周围像素进行加权运算，增大其值可以消除黑色区域内的白点，如图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a:extLst>
              <a:ext uri="{FF2B5EF4-FFF2-40B4-BE49-F238E27FC236}">
                <a16:creationId xmlns:a16="http://schemas.microsoft.com/office/drawing/2014/main" id="{E48F0661-E18D-E5E0-FF32-B559A83F127C}"/>
              </a:ext>
            </a:extLst>
          </p:cNvPr>
          <p:cNvPicPr>
            <a:picLocks noChangeAspect="1"/>
          </p:cNvPicPr>
          <p:nvPr/>
        </p:nvPicPr>
        <p:blipFill>
          <a:blip r:embed="rId4"/>
          <a:stretch>
            <a:fillRect/>
          </a:stretch>
        </p:blipFill>
        <p:spPr>
          <a:xfrm>
            <a:off x="2600721" y="5139096"/>
            <a:ext cx="7646184" cy="1615585"/>
          </a:xfrm>
          <a:prstGeom prst="rect">
            <a:avLst/>
          </a:prstGeom>
        </p:spPr>
      </p:pic>
      <p:sp>
        <p:nvSpPr>
          <p:cNvPr id="15" name="文本框 14">
            <a:extLst>
              <a:ext uri="{FF2B5EF4-FFF2-40B4-BE49-F238E27FC236}">
                <a16:creationId xmlns:a16="http://schemas.microsoft.com/office/drawing/2014/main" id="{9E80B4FD-13D1-D299-29D2-B1C63EE27AEE}"/>
              </a:ext>
            </a:extLst>
          </p:cNvPr>
          <p:cNvSpPr txBox="1"/>
          <p:nvPr/>
        </p:nvSpPr>
        <p:spPr>
          <a:xfrm>
            <a:off x="7244932" y="6294299"/>
            <a:ext cx="6866164"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10-64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914671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110956EB-ED6D-5C52-F4D2-3D69D1269411}"/>
              </a:ext>
            </a:extLst>
          </p:cNvPr>
          <p:cNvSpPr/>
          <p:nvPr/>
        </p:nvSpPr>
        <p:spPr>
          <a:xfrm>
            <a:off x="2504267" y="737454"/>
            <a:ext cx="9514108" cy="269154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ReplaceColour</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（替换颜色）：</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根据设置的颜色来对</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通道的溢出区域进行补救。</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800" b="1"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ReplaceMethod</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（替换方式）：</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设置替换</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通道溢出区域颜色的方式，共有以下</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None (</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无</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不进行任何处理</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Source</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（源）：</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使用原始素材的像素进行相应的补救。</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Hard </a:t>
            </a:r>
            <a:r>
              <a:rPr lang="en-US" altLang="zh-CN" sz="1800" b="1"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Colour</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硬度色</a:t>
            </a: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对任何增加的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通道区域直接使用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Replace </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Colour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（替换颜色）进行补救，如图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66ED77BF-86BE-EB2A-9090-1D558E8BD8E0}"/>
              </a:ext>
            </a:extLst>
          </p:cNvPr>
          <p:cNvGrpSpPr/>
          <p:nvPr/>
        </p:nvGrpSpPr>
        <p:grpSpPr>
          <a:xfrm>
            <a:off x="172460" y="1064025"/>
            <a:ext cx="2022959" cy="918222"/>
            <a:chOff x="83895" y="1481511"/>
            <a:chExt cx="2131842" cy="918222"/>
          </a:xfrm>
        </p:grpSpPr>
        <p:sp>
          <p:nvSpPr>
            <p:cNvPr id="4" name="矩形: 圆角 3">
              <a:extLst>
                <a:ext uri="{FF2B5EF4-FFF2-40B4-BE49-F238E27FC236}">
                  <a16:creationId xmlns:a16="http://schemas.microsoft.com/office/drawing/2014/main" id="{7B4B4347-2D50-F81F-97E6-E54D340335D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A73E563C-4A9C-AEE4-9C2B-40901D9FD15B}"/>
                </a:ext>
              </a:extLst>
            </p:cNvPr>
            <p:cNvSpPr txBox="1"/>
            <p:nvPr/>
          </p:nvSpPr>
          <p:spPr>
            <a:xfrm>
              <a:off x="85123" y="1648999"/>
              <a:ext cx="2064281" cy="523220"/>
            </a:xfrm>
            <a:prstGeom prst="rect">
              <a:avLst/>
            </a:prstGeom>
            <a:noFill/>
          </p:spPr>
          <p:txBody>
            <a:bodyPr wrap="square" rtlCol="0">
              <a:spAutoFit/>
            </a:bodyPr>
            <a:lstStyle/>
            <a:p>
              <a:pPr algn="ctr"/>
              <a:r>
                <a:rPr lang="zh-CN" altLang="en-US" sz="2800" b="1" dirty="0">
                  <a:solidFill>
                    <a:schemeClr val="bg1"/>
                  </a:solidFill>
                </a:rPr>
                <a:t>高级抠像</a:t>
              </a:r>
            </a:p>
          </p:txBody>
        </p:sp>
      </p:grpSp>
      <p:sp>
        <p:nvSpPr>
          <p:cNvPr id="6" name="等腰三角形 5">
            <a:extLst>
              <a:ext uri="{FF2B5EF4-FFF2-40B4-BE49-F238E27FC236}">
                <a16:creationId xmlns:a16="http://schemas.microsoft.com/office/drawing/2014/main" id="{CC1837A5-B27B-B828-36DF-04254C3C26A2}"/>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42CBBEE-EF45-FD88-1B76-AE73404404AC}"/>
              </a:ext>
            </a:extLst>
          </p:cNvPr>
          <p:cNvSpPr txBox="1"/>
          <p:nvPr/>
        </p:nvSpPr>
        <p:spPr>
          <a:xfrm>
            <a:off x="2954199" y="231807"/>
            <a:ext cx="1620957" cy="523220"/>
          </a:xfrm>
          <a:prstGeom prst="rect">
            <a:avLst/>
          </a:prstGeom>
          <a:noFill/>
        </p:spPr>
        <p:txBody>
          <a:bodyPr wrap="none" rtlCol="0">
            <a:spAutoFit/>
          </a:bodyPr>
          <a:lstStyle/>
          <a:p>
            <a:r>
              <a:rPr lang="zh-CN" altLang="en-US" sz="2800" b="1" dirty="0">
                <a:solidFill>
                  <a:schemeClr val="accent1"/>
                </a:solidFill>
              </a:rPr>
              <a:t>参数详解</a:t>
            </a:r>
          </a:p>
        </p:txBody>
      </p:sp>
      <p:pic>
        <p:nvPicPr>
          <p:cNvPr id="8" name="图片 7">
            <a:extLst>
              <a:ext uri="{FF2B5EF4-FFF2-40B4-BE49-F238E27FC236}">
                <a16:creationId xmlns:a16="http://schemas.microsoft.com/office/drawing/2014/main" id="{D22FB523-D3FE-348A-B78D-56B3130809B3}"/>
              </a:ext>
            </a:extLst>
          </p:cNvPr>
          <p:cNvPicPr>
            <a:picLocks noChangeAspect="1"/>
          </p:cNvPicPr>
          <p:nvPr/>
        </p:nvPicPr>
        <p:blipFill>
          <a:blip r:embed="rId2"/>
          <a:stretch>
            <a:fillRect/>
          </a:stretch>
        </p:blipFill>
        <p:spPr>
          <a:xfrm>
            <a:off x="2645771" y="3501340"/>
            <a:ext cx="3731996" cy="1772785"/>
          </a:xfrm>
          <a:prstGeom prst="rect">
            <a:avLst/>
          </a:prstGeom>
        </p:spPr>
      </p:pic>
      <p:sp>
        <p:nvSpPr>
          <p:cNvPr id="10" name="文本框 9">
            <a:extLst>
              <a:ext uri="{FF2B5EF4-FFF2-40B4-BE49-F238E27FC236}">
                <a16:creationId xmlns:a16="http://schemas.microsoft.com/office/drawing/2014/main" id="{638DFAC7-5041-E0A6-024E-71BC3FDCB832}"/>
              </a:ext>
            </a:extLst>
          </p:cNvPr>
          <p:cNvSpPr txBox="1"/>
          <p:nvPr/>
        </p:nvSpPr>
        <p:spPr>
          <a:xfrm>
            <a:off x="6328780" y="4944475"/>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10-65</a:t>
            </a:r>
            <a:endParaRPr lang="zh-CN" altLang="en-US" dirty="0"/>
          </a:p>
        </p:txBody>
      </p:sp>
      <p:pic>
        <p:nvPicPr>
          <p:cNvPr id="11" name="图片 10">
            <a:extLst>
              <a:ext uri="{FF2B5EF4-FFF2-40B4-BE49-F238E27FC236}">
                <a16:creationId xmlns:a16="http://schemas.microsoft.com/office/drawing/2014/main" id="{44392BDA-9005-174C-307E-570D5CB3DFE3}"/>
              </a:ext>
            </a:extLst>
          </p:cNvPr>
          <p:cNvPicPr>
            <a:picLocks noChangeAspect="1"/>
          </p:cNvPicPr>
          <p:nvPr/>
        </p:nvPicPr>
        <p:blipFill>
          <a:blip r:embed="rId3"/>
          <a:stretch>
            <a:fillRect/>
          </a:stretch>
        </p:blipFill>
        <p:spPr>
          <a:xfrm>
            <a:off x="7340918" y="3515391"/>
            <a:ext cx="3866708" cy="1772785"/>
          </a:xfrm>
          <a:prstGeom prst="rect">
            <a:avLst/>
          </a:prstGeom>
        </p:spPr>
      </p:pic>
      <p:sp>
        <p:nvSpPr>
          <p:cNvPr id="13" name="文本框 12">
            <a:extLst>
              <a:ext uri="{FF2B5EF4-FFF2-40B4-BE49-F238E27FC236}">
                <a16:creationId xmlns:a16="http://schemas.microsoft.com/office/drawing/2014/main" id="{3412F299-3840-ADD2-1A74-6CBDEF7A2A96}"/>
              </a:ext>
            </a:extLst>
          </p:cNvPr>
          <p:cNvSpPr txBox="1"/>
          <p:nvPr/>
        </p:nvSpPr>
        <p:spPr>
          <a:xfrm>
            <a:off x="11158639" y="4956058"/>
            <a:ext cx="6237514"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10-66</a:t>
            </a:r>
            <a:endParaRPr lang="zh-CN" altLang="en-US" dirty="0"/>
          </a:p>
        </p:txBody>
      </p:sp>
      <p:sp>
        <p:nvSpPr>
          <p:cNvPr id="14" name="矩形: 圆角 13">
            <a:extLst>
              <a:ext uri="{FF2B5EF4-FFF2-40B4-BE49-F238E27FC236}">
                <a16:creationId xmlns:a16="http://schemas.microsoft.com/office/drawing/2014/main" id="{667C45C2-99A8-F117-8422-09CB13BE1B03}"/>
              </a:ext>
            </a:extLst>
          </p:cNvPr>
          <p:cNvSpPr/>
          <p:nvPr/>
        </p:nvSpPr>
        <p:spPr>
          <a:xfrm>
            <a:off x="2561594" y="5420097"/>
            <a:ext cx="8695020" cy="125508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Soft </a:t>
            </a:r>
            <a:r>
              <a:rPr lang="en-US" altLang="zh-CN" sz="1800" b="1"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Colour</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（柔和色）：</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对增加的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通道区域进行</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ReplaceColour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（替换颜色）补救时，并根据原始素材像素的亮度来进行相应柔化处理，如图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2067027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49" name="文本框 48"/>
          <p:cNvSpPr txBox="1"/>
          <p:nvPr/>
        </p:nvSpPr>
        <p:spPr>
          <a:xfrm>
            <a:off x="4772562" y="3013502"/>
            <a:ext cx="2646878" cy="830997"/>
          </a:xfrm>
          <a:prstGeom prst="rect">
            <a:avLst/>
          </a:prstGeom>
          <a:noFill/>
        </p:spPr>
        <p:txBody>
          <a:bodyPr wrap="none" rtlCol="0">
            <a:spAutoFit/>
          </a:bodyPr>
          <a:lstStyle/>
          <a:p>
            <a:pPr algn="ctr"/>
            <a:r>
              <a:rPr lang="zh-CN" altLang="en-US" sz="4800" b="1" dirty="0">
                <a:solidFill>
                  <a:schemeClr val="bg1"/>
                </a:solidFill>
              </a:rPr>
              <a:t>课后习题</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380694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2844" y="351062"/>
            <a:ext cx="7951620" cy="2262703"/>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en-US" sz="1800" kern="100" dirty="0">
                <a:solidFill>
                  <a:schemeClr val="tx1"/>
                </a:solidFill>
                <a:effectLst/>
                <a:latin typeface="+mn-ea"/>
                <a:cs typeface="Times New Roman" panose="02020603050405020304" pitchFamily="18" charset="0"/>
              </a:rPr>
              <a:t>当面对拍摄的视频素材背景感觉到不理想的时候，是一个非常让人感觉到头疼的问题。这不仅让拍出来的视频作品质量大大的降低，也限制了后期的艺术加工。</a:t>
            </a:r>
          </a:p>
          <a:p>
            <a:pPr indent="304800" algn="just">
              <a:lnSpc>
                <a:spcPct val="150000"/>
              </a:lnSpc>
            </a:pPr>
            <a:r>
              <a:rPr lang="zh-CN" altLang="en-US" sz="1800" kern="100" dirty="0">
                <a:solidFill>
                  <a:schemeClr val="tx1"/>
                </a:solidFill>
                <a:effectLst/>
                <a:latin typeface="+mn-ea"/>
                <a:cs typeface="Times New Roman" panose="02020603050405020304" pitchFamily="18" charset="0"/>
              </a:rPr>
              <a:t>    如何使用</a:t>
            </a:r>
            <a:r>
              <a:rPr lang="en-US" altLang="zh-CN" sz="1800" kern="100" dirty="0">
                <a:solidFill>
                  <a:schemeClr val="tx1"/>
                </a:solidFill>
                <a:effectLst/>
                <a:latin typeface="+mn-ea"/>
                <a:cs typeface="Times New Roman" panose="02020603050405020304" pitchFamily="18" charset="0"/>
              </a:rPr>
              <a:t>After Effects</a:t>
            </a:r>
            <a:r>
              <a:rPr lang="zh-CN" altLang="en-US" sz="1800" kern="100" dirty="0">
                <a:solidFill>
                  <a:schemeClr val="tx1"/>
                </a:solidFill>
                <a:effectLst/>
                <a:latin typeface="+mn-ea"/>
                <a:cs typeface="Times New Roman" panose="02020603050405020304" pitchFamily="18" charset="0"/>
              </a:rPr>
              <a:t>软件完成对视频进行抠像，使其画面移花接木，达到以假乱真，除乎意料的效果。</a:t>
            </a:r>
            <a:endParaRPr lang="zh-CN" altLang="zh-CN" sz="1800" kern="100" dirty="0">
              <a:solidFill>
                <a:schemeClr val="tx1"/>
              </a:solidFill>
              <a:effectLst/>
              <a:latin typeface="+mn-ea"/>
              <a:cs typeface="Times New Roman" panose="02020603050405020304" pitchFamily="18" charset="0"/>
            </a:endParaRPr>
          </a:p>
        </p:txBody>
      </p:sp>
      <p:sp>
        <p:nvSpPr>
          <p:cNvPr id="4" name="íṩļïḓê"/>
          <p:cNvSpPr/>
          <p:nvPr/>
        </p:nvSpPr>
        <p:spPr bwMode="auto">
          <a:xfrm>
            <a:off x="3420186" y="2838936"/>
            <a:ext cx="7944774" cy="539879"/>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本节知识思维导图</a:t>
            </a: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a:extLst>
              <a:ext uri="{FF2B5EF4-FFF2-40B4-BE49-F238E27FC236}">
                <a16:creationId xmlns:a16="http://schemas.microsoft.com/office/drawing/2014/main" id="{31987570-0531-757E-092A-2EC9EE4117F3}"/>
              </a:ext>
            </a:extLst>
          </p:cNvPr>
          <p:cNvGraphicFramePr>
            <a:graphicFrameLocks noGrp="1"/>
          </p:cNvGraphicFramePr>
          <p:nvPr>
            <p:extLst>
              <p:ext uri="{D42A27DB-BD31-4B8C-83A1-F6EECF244321}">
                <p14:modId xmlns:p14="http://schemas.microsoft.com/office/powerpoint/2010/main" val="1076192852"/>
              </p:ext>
            </p:extLst>
          </p:nvPr>
        </p:nvGraphicFramePr>
        <p:xfrm>
          <a:off x="3420186" y="3378815"/>
          <a:ext cx="7951620" cy="3119955"/>
        </p:xfrm>
        <a:graphic>
          <a:graphicData uri="http://schemas.openxmlformats.org/drawingml/2006/table">
            <a:tbl>
              <a:tblPr firstRow="1" firstCol="1" bandRow="1">
                <a:tableStyleId>{5C22544A-7EE6-4342-B048-85BDC9FD1C3A}</a:tableStyleId>
              </a:tblPr>
              <a:tblGrid>
                <a:gridCol w="1616761">
                  <a:extLst>
                    <a:ext uri="{9D8B030D-6E8A-4147-A177-3AD203B41FA5}">
                      <a16:colId xmlns:a16="http://schemas.microsoft.com/office/drawing/2014/main" val="1093097548"/>
                    </a:ext>
                  </a:extLst>
                </a:gridCol>
                <a:gridCol w="2634949">
                  <a:extLst>
                    <a:ext uri="{9D8B030D-6E8A-4147-A177-3AD203B41FA5}">
                      <a16:colId xmlns:a16="http://schemas.microsoft.com/office/drawing/2014/main" val="1875400074"/>
                    </a:ext>
                  </a:extLst>
                </a:gridCol>
                <a:gridCol w="2634949">
                  <a:extLst>
                    <a:ext uri="{9D8B030D-6E8A-4147-A177-3AD203B41FA5}">
                      <a16:colId xmlns:a16="http://schemas.microsoft.com/office/drawing/2014/main" val="3088551728"/>
                    </a:ext>
                  </a:extLst>
                </a:gridCol>
                <a:gridCol w="1064961">
                  <a:extLst>
                    <a:ext uri="{9D8B030D-6E8A-4147-A177-3AD203B41FA5}">
                      <a16:colId xmlns:a16="http://schemas.microsoft.com/office/drawing/2014/main" val="615388695"/>
                    </a:ext>
                  </a:extLst>
                </a:gridCol>
              </a:tblGrid>
              <a:tr h="473844">
                <a:tc rowSpan="5">
                  <a:txBody>
                    <a:bodyPr/>
                    <a:lstStyle/>
                    <a:p>
                      <a:pPr algn="l">
                        <a:lnSpc>
                          <a:spcPct val="150000"/>
                        </a:lnSpc>
                      </a:pPr>
                      <a:r>
                        <a:rPr lang="en-US" sz="1400" kern="100" dirty="0">
                          <a:effectLst/>
                        </a:rPr>
                        <a:t> </a:t>
                      </a:r>
                      <a:endParaRPr lang="zh-CN" sz="1100" kern="100" dirty="0">
                        <a:effectLst/>
                      </a:endParaRPr>
                    </a:p>
                    <a:p>
                      <a:pPr algn="l">
                        <a:lnSpc>
                          <a:spcPct val="150000"/>
                        </a:lnSpc>
                      </a:pPr>
                      <a:r>
                        <a:rPr lang="en-US" sz="1400" kern="100" dirty="0">
                          <a:effectLst/>
                        </a:rPr>
                        <a:t> </a:t>
                      </a:r>
                      <a:endParaRPr lang="zh-CN" sz="1100" kern="100" dirty="0">
                        <a:effectLst/>
                      </a:endParaRPr>
                    </a:p>
                    <a:p>
                      <a:pPr algn="l">
                        <a:lnSpc>
                          <a:spcPct val="150000"/>
                        </a:lnSpc>
                      </a:pPr>
                      <a:r>
                        <a:rPr lang="zh-CN" sz="1400" kern="100" dirty="0">
                          <a:effectLst/>
                        </a:rPr>
                        <a:t>常用抠像滤镜组</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l">
                        <a:lnSpc>
                          <a:spcPct val="150000"/>
                        </a:lnSpc>
                      </a:pPr>
                      <a:r>
                        <a:rPr lang="zh-CN" sz="1400" kern="100">
                          <a:effectLst/>
                        </a:rPr>
                        <a:t>分类</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l">
                        <a:lnSpc>
                          <a:spcPct val="150000"/>
                        </a:lnSpc>
                      </a:pPr>
                      <a:r>
                        <a:rPr lang="zh-CN" sz="1400" kern="100">
                          <a:effectLst/>
                        </a:rPr>
                        <a:t>作用</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l">
                        <a:lnSpc>
                          <a:spcPct val="150000"/>
                        </a:lnSpc>
                      </a:pPr>
                      <a:r>
                        <a:rPr lang="zh-CN" sz="1400" kern="100">
                          <a:effectLst/>
                        </a:rPr>
                        <a:t>重要性</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69769464"/>
                  </a:ext>
                </a:extLst>
              </a:tr>
              <a:tr h="724089">
                <a:tc vMerge="1">
                  <a:txBody>
                    <a:bodyPr/>
                    <a:lstStyle/>
                    <a:p>
                      <a:endParaRPr lang="zh-CN" altLang="en-US"/>
                    </a:p>
                  </a:txBody>
                  <a:tcPr/>
                </a:tc>
                <a:tc>
                  <a:txBody>
                    <a:bodyPr/>
                    <a:lstStyle/>
                    <a:p>
                      <a:pPr algn="l">
                        <a:lnSpc>
                          <a:spcPct val="150000"/>
                        </a:lnSpc>
                      </a:pPr>
                      <a:r>
                        <a:rPr lang="zh-CN" sz="1400" kern="100" dirty="0">
                          <a:effectLst/>
                        </a:rPr>
                        <a:t>“颜色差值键”滤镜</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a:effectLst/>
                        </a:rPr>
                        <a:t>将图像分为</a:t>
                      </a:r>
                      <a:r>
                        <a:rPr lang="en-US" sz="1400" kern="100">
                          <a:effectLst/>
                        </a:rPr>
                        <a:t>A</a:t>
                      </a:r>
                      <a:r>
                        <a:rPr lang="zh-CN" sz="1400" kern="100">
                          <a:effectLst/>
                        </a:rPr>
                        <a:t>、</a:t>
                      </a:r>
                      <a:r>
                        <a:rPr lang="en-US" sz="1400" kern="100">
                          <a:effectLst/>
                        </a:rPr>
                        <a:t>B</a:t>
                      </a:r>
                      <a:r>
                        <a:rPr lang="zh-CN" sz="1400" kern="100">
                          <a:effectLst/>
                        </a:rPr>
                        <a:t>两个不同蒙版来创建透明度信息</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a:effectLst/>
                        </a:rPr>
                        <a:t>✮✮✮✮✮</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29389029"/>
                  </a:ext>
                </a:extLst>
              </a:tr>
              <a:tr h="473844">
                <a:tc vMerge="1">
                  <a:txBody>
                    <a:bodyPr/>
                    <a:lstStyle/>
                    <a:p>
                      <a:endParaRPr lang="zh-CN" altLang="en-US"/>
                    </a:p>
                  </a:txBody>
                  <a:tcPr/>
                </a:tc>
                <a:tc>
                  <a:txBody>
                    <a:bodyPr/>
                    <a:lstStyle/>
                    <a:p>
                      <a:pPr algn="l">
                        <a:lnSpc>
                          <a:spcPct val="150000"/>
                        </a:lnSpc>
                      </a:pPr>
                      <a:r>
                        <a:rPr lang="zh-CN" sz="1400" kern="100" dirty="0">
                          <a:effectLst/>
                        </a:rPr>
                        <a:t>“差值遮罩”滤镜</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a:effectLst/>
                        </a:rPr>
                        <a:t>创建前景的</a:t>
                      </a:r>
                      <a:r>
                        <a:rPr lang="en-US" sz="1400" kern="100">
                          <a:effectLst/>
                        </a:rPr>
                        <a:t>Alpha</a:t>
                      </a:r>
                      <a:r>
                        <a:rPr lang="zh-CN" sz="1400" kern="100">
                          <a:effectLst/>
                        </a:rPr>
                        <a:t>通道</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a:effectLst/>
                        </a:rPr>
                        <a:t>✮✮✮✮</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96433387"/>
                  </a:ext>
                </a:extLst>
              </a:tr>
              <a:tr h="724089">
                <a:tc vMerge="1">
                  <a:txBody>
                    <a:bodyPr/>
                    <a:lstStyle/>
                    <a:p>
                      <a:endParaRPr lang="zh-CN" altLang="en-US"/>
                    </a:p>
                  </a:txBody>
                  <a:tcPr/>
                </a:tc>
                <a:tc>
                  <a:txBody>
                    <a:bodyPr/>
                    <a:lstStyle/>
                    <a:p>
                      <a:pPr algn="l">
                        <a:lnSpc>
                          <a:spcPct val="150000"/>
                        </a:lnSpc>
                      </a:pPr>
                      <a:r>
                        <a:rPr lang="zh-CN" sz="1400" kern="100">
                          <a:effectLst/>
                        </a:rPr>
                        <a:t>“提取”滤镜</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dirty="0">
                          <a:effectLst/>
                        </a:rPr>
                        <a:t>将指定的亮度范围内的像素抠除，将其变成透明像素</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a:effectLst/>
                        </a:rPr>
                        <a:t>✮✮</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32324527"/>
                  </a:ext>
                </a:extLst>
              </a:tr>
              <a:tr h="724089">
                <a:tc vMerge="1">
                  <a:txBody>
                    <a:bodyPr/>
                    <a:lstStyle/>
                    <a:p>
                      <a:endParaRPr lang="zh-CN" altLang="en-US"/>
                    </a:p>
                  </a:txBody>
                  <a:tcPr/>
                </a:tc>
                <a:tc>
                  <a:txBody>
                    <a:bodyPr/>
                    <a:lstStyle/>
                    <a:p>
                      <a:pPr algn="l">
                        <a:lnSpc>
                          <a:spcPct val="150000"/>
                        </a:lnSpc>
                      </a:pPr>
                      <a:r>
                        <a:rPr lang="zh-CN" sz="1400" kern="100">
                          <a:effectLst/>
                        </a:rPr>
                        <a:t>“溢除抑制”滤镜</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dirty="0">
                          <a:effectLst/>
                        </a:rPr>
                        <a:t>消除抠像后图像中残留的颜色痕迹或图像边缘溢出的抠除颜色</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dirty="0">
                          <a:effectLst/>
                        </a:rPr>
                        <a:t>✮✮</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08356121"/>
                  </a:ext>
                </a:extLst>
              </a:tr>
            </a:tbl>
          </a:graphicData>
        </a:graphic>
      </p:graphicFrame>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4990DA42-295B-3629-7D94-2ED34866D49D}"/>
              </a:ext>
            </a:extLst>
          </p:cNvPr>
          <p:cNvGrpSpPr/>
          <p:nvPr/>
        </p:nvGrpSpPr>
        <p:grpSpPr>
          <a:xfrm>
            <a:off x="30389" y="1064025"/>
            <a:ext cx="2165030" cy="918222"/>
            <a:chOff x="50707" y="1481511"/>
            <a:chExt cx="2165030" cy="918222"/>
          </a:xfrm>
        </p:grpSpPr>
        <p:sp>
          <p:nvSpPr>
            <p:cNvPr id="7" name="矩形: 圆角 6">
              <a:extLst>
                <a:ext uri="{FF2B5EF4-FFF2-40B4-BE49-F238E27FC236}">
                  <a16:creationId xmlns:a16="http://schemas.microsoft.com/office/drawing/2014/main" id="{CEB8C3BB-1B04-BCC6-98E0-6ED7F70D37C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10C6197F-141F-34D7-49D1-707DC16A3366}"/>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课后习题</a:t>
              </a:r>
              <a:r>
                <a:rPr lang="en-US" altLang="zh-CN" sz="2400" b="1" dirty="0">
                  <a:solidFill>
                    <a:schemeClr val="bg1"/>
                  </a:solidFill>
                </a:rPr>
                <a:t>——</a:t>
              </a:r>
              <a:r>
                <a:rPr lang="zh-CN" altLang="en-US" sz="2400" b="1" dirty="0">
                  <a:solidFill>
                    <a:schemeClr val="bg1"/>
                  </a:solidFill>
                </a:rPr>
                <a:t>手机屏幕替换</a:t>
              </a:r>
            </a:p>
          </p:txBody>
        </p:sp>
      </p:grpSp>
      <p:sp>
        <p:nvSpPr>
          <p:cNvPr id="22" name="等腰三角形 21">
            <a:extLst>
              <a:ext uri="{FF2B5EF4-FFF2-40B4-BE49-F238E27FC236}">
                <a16:creationId xmlns:a16="http://schemas.microsoft.com/office/drawing/2014/main" id="{6E77430D-5887-9365-0484-2C7829452CC7}"/>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F9589768-A887-2C2B-2CFD-DF2415521726}"/>
              </a:ext>
            </a:extLst>
          </p:cNvPr>
          <p:cNvSpPr/>
          <p:nvPr/>
        </p:nvSpPr>
        <p:spPr>
          <a:xfrm>
            <a:off x="2630305" y="368746"/>
            <a:ext cx="8807716" cy="187715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a:t>
            </a:r>
            <a:r>
              <a:rPr lang="en-US"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&gt;CH10&gt;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课后习题——手机屏幕替换</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a:t>
            </a:r>
            <a:r>
              <a:rPr lang="en-US"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&gt;CH10&gt;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课后习题——手机屏幕替换</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练习目标</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通过手机屏幕替换，检验对“</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Keylight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）”滤镜的高级用法的掌握情况，效果如图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10-67</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文本框 24">
            <a:extLst>
              <a:ext uri="{FF2B5EF4-FFF2-40B4-BE49-F238E27FC236}">
                <a16:creationId xmlns:a16="http://schemas.microsoft.com/office/drawing/2014/main" id="{6651E868-F93D-01A3-F5F6-5F8670418F59}"/>
              </a:ext>
            </a:extLst>
          </p:cNvPr>
          <p:cNvSpPr txBox="1"/>
          <p:nvPr/>
        </p:nvSpPr>
        <p:spPr>
          <a:xfrm>
            <a:off x="2630305" y="2398113"/>
            <a:ext cx="6128084" cy="369332"/>
          </a:xfrm>
          <a:prstGeom prst="rect">
            <a:avLst/>
          </a:prstGeom>
          <a:noFill/>
        </p:spPr>
        <p:txBody>
          <a:bodyPr wrap="square">
            <a:spAutoFit/>
          </a:bodyPr>
          <a:lstStyle/>
          <a:p>
            <a:pPr algn="just"/>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a:t>
            </a:r>
            <a:r>
              <a:rPr lang="en-US" altLang="zh-CN" sz="1800" b="1"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a:extLst>
              <a:ext uri="{FF2B5EF4-FFF2-40B4-BE49-F238E27FC236}">
                <a16:creationId xmlns:a16="http://schemas.microsoft.com/office/drawing/2014/main" id="{EC10DD0F-9F21-C2D1-1B2D-19572786786F}"/>
              </a:ext>
            </a:extLst>
          </p:cNvPr>
          <p:cNvPicPr>
            <a:picLocks noChangeAspect="1"/>
          </p:cNvPicPr>
          <p:nvPr/>
        </p:nvPicPr>
        <p:blipFill>
          <a:blip r:embed="rId3"/>
          <a:stretch>
            <a:fillRect/>
          </a:stretch>
        </p:blipFill>
        <p:spPr>
          <a:xfrm>
            <a:off x="2630304" y="2831613"/>
            <a:ext cx="7059127" cy="3660445"/>
          </a:xfrm>
          <a:prstGeom prst="rect">
            <a:avLst/>
          </a:prstGeom>
        </p:spPr>
      </p:pic>
      <p:sp>
        <p:nvSpPr>
          <p:cNvPr id="28" name="文本框 27">
            <a:extLst>
              <a:ext uri="{FF2B5EF4-FFF2-40B4-BE49-F238E27FC236}">
                <a16:creationId xmlns:a16="http://schemas.microsoft.com/office/drawing/2014/main" id="{3F6A1B41-D73A-D452-28DA-016EEB967428}"/>
              </a:ext>
            </a:extLst>
          </p:cNvPr>
          <p:cNvSpPr txBox="1"/>
          <p:nvPr/>
        </p:nvSpPr>
        <p:spPr>
          <a:xfrm>
            <a:off x="7034163" y="6119922"/>
            <a:ext cx="612808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10-67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926046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743856"/>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86537"/>
            <a:ext cx="11072138" cy="478539"/>
          </a:xfrm>
          <a:prstGeom prst="rect">
            <a:avLst/>
          </a:prstGeom>
          <a:noFill/>
        </p:spPr>
        <p:txBody>
          <a:bodyPr wrap="square" rtlCol="0">
            <a:spAutoFit/>
          </a:bodyPr>
          <a:lstStyle/>
          <a:p>
            <a:pPr algn="ctr"/>
            <a:r>
              <a:rPr lang="zh-CN" altLang="en-US" sz="2400" b="1" dirty="0">
                <a:solidFill>
                  <a:schemeClr val="bg1"/>
                </a:solidFill>
              </a:rPr>
              <a:t>本  章  总  结</a:t>
            </a:r>
          </a:p>
        </p:txBody>
      </p:sp>
      <p:sp>
        <p:nvSpPr>
          <p:cNvPr id="57" name="圆角矩形 6"/>
          <p:cNvSpPr/>
          <p:nvPr>
            <p:custDataLst>
              <p:tags r:id="rId2"/>
            </p:custDataLst>
          </p:nvPr>
        </p:nvSpPr>
        <p:spPr>
          <a:xfrm>
            <a:off x="501793" y="2078951"/>
            <a:ext cx="11050058" cy="391697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3"/>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5"/>
            </p:custDataLst>
          </p:nvPr>
        </p:nvSpPr>
        <p:spPr>
          <a:xfrm>
            <a:off x="1311534" y="2285999"/>
            <a:ext cx="9539416" cy="3079497"/>
          </a:xfrm>
          <a:prstGeom prst="rect">
            <a:avLst/>
          </a:prstGeom>
          <a:noFill/>
        </p:spPr>
        <p:txBody>
          <a:bodyPr wrap="square" rtlCol="0">
            <a:spAutoFit/>
          </a:bodyPr>
          <a:lstStyle/>
          <a:p>
            <a:pPr marL="304800" indent="-304800" algn="just">
              <a:lnSpc>
                <a:spcPct val="150000"/>
              </a:lnSpc>
            </a:pPr>
            <a:r>
              <a:rPr lang="zh-CN" altLang="zh-CN" sz="2200" kern="100" dirty="0">
                <a:effectLst/>
                <a:latin typeface="微软雅黑" panose="020B0503020204020204" pitchFamily="34" charset="-122"/>
                <a:ea typeface="微软雅黑" panose="020B0503020204020204" pitchFamily="34" charset="-122"/>
                <a:cs typeface="宋体" panose="02010600030101010101" pitchFamily="2" charset="-122"/>
              </a:rPr>
              <a:t>随着影视行业的不断发展，后期制作技术的地位越来越重要。抠像技</a:t>
            </a:r>
            <a:endParaRPr lang="zh-CN"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200" kern="100" dirty="0">
                <a:effectLst/>
                <a:latin typeface="微软雅黑" panose="020B0503020204020204" pitchFamily="34" charset="-122"/>
                <a:ea typeface="微软雅黑" panose="020B0503020204020204" pitchFamily="34" charset="-122"/>
                <a:cs typeface="宋体" panose="02010600030101010101" pitchFamily="2" charset="-122"/>
              </a:rPr>
              <a:t>术是一种至关重要的图像处理技术，是影视后期制作中使用率较高的技术之一，它让人们在后期视频编辑有了更加丰富的表现手法，为影视节目的制作提供了全新的方式。通过抠像处理，可以将图像或视频中某个部分进行分离，从而与其他元素进行组合、替换或者特效处理，提升影视后期观感。掌握并能熟练使用抠像技术</a:t>
            </a:r>
            <a:r>
              <a:rPr lang="en-US" altLang="zh-CN" sz="2200" kern="100" dirty="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200" kern="100" dirty="0">
                <a:effectLst/>
                <a:latin typeface="微软雅黑" panose="020B0503020204020204" pitchFamily="34" charset="-122"/>
                <a:ea typeface="微软雅黑" panose="020B0503020204020204" pitchFamily="34" charset="-122"/>
                <a:cs typeface="宋体" panose="02010600030101010101" pitchFamily="2" charset="-122"/>
              </a:rPr>
              <a:t>对提高影视后期处理效果具有重要意义。</a:t>
            </a:r>
            <a:endParaRPr lang="zh-CN"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49827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C276F448-2BB2-368B-2A49-EC09A3D61ACC}"/>
              </a:ext>
            </a:extLst>
          </p:cNvPr>
          <p:cNvSpPr/>
          <p:nvPr/>
        </p:nvSpPr>
        <p:spPr>
          <a:xfrm>
            <a:off x="3037127" y="544218"/>
            <a:ext cx="7445816" cy="265618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b="1" dirty="0">
                <a:solidFill>
                  <a:schemeClr val="tx1"/>
                </a:solidFill>
                <a:latin typeface="微软雅黑" panose="020B0503020204020204" pitchFamily="34" charset="-122"/>
                <a:ea typeface="微软雅黑" panose="020B0503020204020204" pitchFamily="34" charset="-122"/>
              </a:rPr>
              <a:t>素材位置</a:t>
            </a:r>
            <a:r>
              <a:rPr lang="en-US" altLang="zh-CN" b="1" dirty="0">
                <a:solidFill>
                  <a:schemeClr val="tx1"/>
                </a:solidFill>
                <a:latin typeface="微软雅黑" panose="020B0503020204020204" pitchFamily="34" charset="-122"/>
                <a:ea typeface="微软雅黑" panose="020B0503020204020204" pitchFamily="34" charset="-122"/>
              </a:rPr>
              <a:t>  </a:t>
            </a:r>
            <a:r>
              <a:rPr lang="zh-CN" altLang="zh-CN" dirty="0">
                <a:solidFill>
                  <a:schemeClr val="tx1"/>
                </a:solidFill>
                <a:latin typeface="微软雅黑" panose="020B0503020204020204" pitchFamily="34" charset="-122"/>
                <a:ea typeface="微软雅黑" panose="020B0503020204020204" pitchFamily="34" charset="-122"/>
              </a:rPr>
              <a:t>实例文件</a:t>
            </a:r>
            <a:r>
              <a:rPr lang="en-US" altLang="zh-CN" dirty="0">
                <a:solidFill>
                  <a:schemeClr val="tx1"/>
                </a:solidFill>
                <a:latin typeface="微软雅黑" panose="020B0503020204020204" pitchFamily="34" charset="-122"/>
                <a:ea typeface="微软雅黑" panose="020B0503020204020204" pitchFamily="34" charset="-122"/>
              </a:rPr>
              <a:t>&gt;CH10&gt;</a:t>
            </a:r>
            <a:r>
              <a:rPr lang="zh-CN" altLang="zh-CN" dirty="0">
                <a:solidFill>
                  <a:schemeClr val="tx1"/>
                </a:solidFill>
                <a:latin typeface="微软雅黑" panose="020B0503020204020204" pitchFamily="34" charset="-122"/>
                <a:ea typeface="微软雅黑" panose="020B0503020204020204" pitchFamily="34" charset="-122"/>
              </a:rPr>
              <a:t>课堂室例——宠物绿幕</a:t>
            </a:r>
            <a:r>
              <a:rPr lang="en-US" altLang="zh-CN" dirty="0">
                <a:solidFill>
                  <a:schemeClr val="tx1"/>
                </a:solidFill>
                <a:latin typeface="微软雅黑" panose="020B0503020204020204" pitchFamily="34" charset="-122"/>
                <a:ea typeface="微软雅黑" panose="020B0503020204020204" pitchFamily="34" charset="-122"/>
              </a:rPr>
              <a:t>&gt;</a:t>
            </a:r>
            <a:r>
              <a:rPr lang="zh-CN" altLang="zh-CN" dirty="0">
                <a:solidFill>
                  <a:schemeClr val="tx1"/>
                </a:solidFill>
                <a:latin typeface="微软雅黑" panose="020B0503020204020204" pitchFamily="34" charset="-122"/>
                <a:ea typeface="微软雅黑" panose="020B0503020204020204" pitchFamily="34" charset="-122"/>
              </a:rPr>
              <a:t>（素材）</a:t>
            </a:r>
          </a:p>
          <a:p>
            <a:pPr algn="just">
              <a:lnSpc>
                <a:spcPct val="150000"/>
              </a:lnSpc>
            </a:pPr>
            <a:r>
              <a:rPr lang="zh-CN" altLang="zh-CN" b="1" dirty="0">
                <a:solidFill>
                  <a:schemeClr val="tx1"/>
                </a:solidFill>
                <a:latin typeface="微软雅黑" panose="020B0503020204020204" pitchFamily="34" charset="-122"/>
                <a:ea typeface="微软雅黑" panose="020B0503020204020204" pitchFamily="34" charset="-122"/>
              </a:rPr>
              <a:t>实例位置</a:t>
            </a:r>
            <a:r>
              <a:rPr lang="en-US" altLang="zh-CN" b="1" dirty="0">
                <a:solidFill>
                  <a:schemeClr val="tx1"/>
                </a:solidFill>
                <a:latin typeface="微软雅黑" panose="020B0503020204020204" pitchFamily="34" charset="-122"/>
                <a:ea typeface="微软雅黑" panose="020B0503020204020204" pitchFamily="34" charset="-122"/>
              </a:rPr>
              <a:t>  </a:t>
            </a:r>
            <a:r>
              <a:rPr lang="zh-CN" altLang="zh-CN" dirty="0">
                <a:solidFill>
                  <a:schemeClr val="tx1"/>
                </a:solidFill>
                <a:latin typeface="微软雅黑" panose="020B0503020204020204" pitchFamily="34" charset="-122"/>
                <a:ea typeface="微软雅黑" panose="020B0503020204020204" pitchFamily="34" charset="-122"/>
              </a:rPr>
              <a:t>实例文件</a:t>
            </a:r>
            <a:r>
              <a:rPr lang="en-US" altLang="zh-CN" dirty="0">
                <a:solidFill>
                  <a:schemeClr val="tx1"/>
                </a:solidFill>
                <a:latin typeface="微软雅黑" panose="020B0503020204020204" pitchFamily="34" charset="-122"/>
                <a:ea typeface="微软雅黑" panose="020B0503020204020204" pitchFamily="34" charset="-122"/>
              </a:rPr>
              <a:t>&gt;CH10&gt;</a:t>
            </a:r>
            <a:r>
              <a:rPr lang="zh-CN" altLang="zh-CN" dirty="0">
                <a:solidFill>
                  <a:schemeClr val="tx1"/>
                </a:solidFill>
                <a:latin typeface="微软雅黑" panose="020B0503020204020204" pitchFamily="34" charset="-122"/>
                <a:ea typeface="微软雅黑" panose="020B0503020204020204" pitchFamily="34" charset="-122"/>
              </a:rPr>
              <a:t>课堂案例——宠物绿幕</a:t>
            </a:r>
            <a:r>
              <a:rPr lang="en-US" altLang="zh-CN" dirty="0">
                <a:solidFill>
                  <a:schemeClr val="tx1"/>
                </a:solidFill>
                <a:latin typeface="微软雅黑" panose="020B0503020204020204" pitchFamily="34" charset="-122"/>
                <a:ea typeface="微软雅黑" panose="020B0503020204020204" pitchFamily="34" charset="-122"/>
              </a:rPr>
              <a:t>.</a:t>
            </a:r>
            <a:r>
              <a:rPr lang="en-US" altLang="zh-CN" dirty="0" err="1">
                <a:solidFill>
                  <a:schemeClr val="tx1"/>
                </a:solidFill>
                <a:latin typeface="微软雅黑" panose="020B0503020204020204" pitchFamily="34" charset="-122"/>
                <a:ea typeface="微软雅黑" panose="020B0503020204020204" pitchFamily="34" charset="-122"/>
              </a:rPr>
              <a:t>aep</a:t>
            </a:r>
            <a:endParaRPr lang="zh-CN" altLang="zh-CN" dirty="0">
              <a:solidFill>
                <a:schemeClr val="tx1"/>
              </a:solidFill>
              <a:latin typeface="微软雅黑" panose="020B0503020204020204" pitchFamily="34" charset="-122"/>
              <a:ea typeface="微软雅黑" panose="020B0503020204020204" pitchFamily="34" charset="-122"/>
            </a:endParaRPr>
          </a:p>
          <a:p>
            <a:pPr algn="just">
              <a:lnSpc>
                <a:spcPct val="150000"/>
              </a:lnSpc>
            </a:pPr>
            <a:r>
              <a:rPr lang="zh-CN" altLang="zh-CN" b="1" dirty="0">
                <a:solidFill>
                  <a:schemeClr val="tx1"/>
                </a:solidFill>
                <a:latin typeface="微软雅黑" panose="020B0503020204020204" pitchFamily="34" charset="-122"/>
                <a:ea typeface="微软雅黑" panose="020B0503020204020204" pitchFamily="34" charset="-122"/>
              </a:rPr>
              <a:t>案例描述</a:t>
            </a:r>
            <a:r>
              <a:rPr lang="en-US" altLang="zh-CN" b="1" dirty="0">
                <a:solidFill>
                  <a:schemeClr val="tx1"/>
                </a:solidFill>
                <a:latin typeface="微软雅黑" panose="020B0503020204020204" pitchFamily="34" charset="-122"/>
                <a:ea typeface="微软雅黑" panose="020B0503020204020204" pitchFamily="34" charset="-122"/>
              </a:rPr>
              <a:t>  </a:t>
            </a:r>
            <a:r>
              <a:rPr lang="zh-CN" altLang="zh-CN" dirty="0">
                <a:solidFill>
                  <a:schemeClr val="tx1"/>
                </a:solidFill>
                <a:latin typeface="微软雅黑" panose="020B0503020204020204" pitchFamily="34" charset="-122"/>
                <a:ea typeface="微软雅黑" panose="020B0503020204020204" pitchFamily="34" charset="-122"/>
              </a:rPr>
              <a:t>“颜色差值键”滤镜可以把指定颜色所有相近的像素进行抠除，比较适合于背景只有单一颜色的视频素材</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本案例中将视频的背景绿色透明化处理，这样就可以将视频的主体与其他的背景无差别的融合在一起，本案例制作前后的对比效果如图</a:t>
            </a:r>
            <a:r>
              <a:rPr lang="en-US" altLang="zh-CN" dirty="0">
                <a:solidFill>
                  <a:schemeClr val="tx1"/>
                </a:solidFill>
                <a:latin typeface="微软雅黑" panose="020B0503020204020204" pitchFamily="34" charset="-122"/>
                <a:ea typeface="微软雅黑" panose="020B0503020204020204" pitchFamily="34" charset="-122"/>
              </a:rPr>
              <a:t>10-1</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73BE647E-210A-271B-046F-8758BAE48346}"/>
              </a:ext>
            </a:extLst>
          </p:cNvPr>
          <p:cNvSpPr txBox="1"/>
          <p:nvPr/>
        </p:nvSpPr>
        <p:spPr>
          <a:xfrm>
            <a:off x="3037114" y="3198809"/>
            <a:ext cx="6106886" cy="460382"/>
          </a:xfrm>
          <a:prstGeom prst="rect">
            <a:avLst/>
          </a:prstGeom>
          <a:noFill/>
        </p:spPr>
        <p:txBody>
          <a:bodyPr wrap="square">
            <a:spAutoFit/>
          </a:bodyPr>
          <a:lstStyle/>
          <a:p>
            <a:pPr algn="just">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a:t>
            </a: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4" name="图片 13">
            <a:extLst>
              <a:ext uri="{FF2B5EF4-FFF2-40B4-BE49-F238E27FC236}">
                <a16:creationId xmlns:a16="http://schemas.microsoft.com/office/drawing/2014/main" id="{1D44A76A-083D-1AA4-07E6-28176C913721}"/>
              </a:ext>
            </a:extLst>
          </p:cNvPr>
          <p:cNvPicPr>
            <a:picLocks noChangeAspect="1"/>
          </p:cNvPicPr>
          <p:nvPr/>
        </p:nvPicPr>
        <p:blipFill>
          <a:blip r:embed="rId3"/>
          <a:stretch>
            <a:fillRect/>
          </a:stretch>
        </p:blipFill>
        <p:spPr>
          <a:xfrm>
            <a:off x="3017977" y="3706589"/>
            <a:ext cx="8730602" cy="2656180"/>
          </a:xfrm>
          <a:prstGeom prst="rect">
            <a:avLst/>
          </a:prstGeom>
        </p:spPr>
      </p:pic>
      <p:sp>
        <p:nvSpPr>
          <p:cNvPr id="16" name="文本框 15">
            <a:extLst>
              <a:ext uri="{FF2B5EF4-FFF2-40B4-BE49-F238E27FC236}">
                <a16:creationId xmlns:a16="http://schemas.microsoft.com/office/drawing/2014/main" id="{33FDD430-66D6-A4A2-2403-1ACE78F73C69}"/>
              </a:ext>
            </a:extLst>
          </p:cNvPr>
          <p:cNvSpPr txBox="1"/>
          <p:nvPr/>
        </p:nvSpPr>
        <p:spPr>
          <a:xfrm>
            <a:off x="4329835" y="6362769"/>
            <a:ext cx="6106886"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8" name="组合 17">
            <a:extLst>
              <a:ext uri="{FF2B5EF4-FFF2-40B4-BE49-F238E27FC236}">
                <a16:creationId xmlns:a16="http://schemas.microsoft.com/office/drawing/2014/main" id="{8C3ECA3D-7610-7088-BDE1-299592DDA9F7}"/>
              </a:ext>
            </a:extLst>
          </p:cNvPr>
          <p:cNvGrpSpPr/>
          <p:nvPr/>
        </p:nvGrpSpPr>
        <p:grpSpPr>
          <a:xfrm>
            <a:off x="35833" y="1053138"/>
            <a:ext cx="2165030" cy="958305"/>
            <a:chOff x="50707" y="1481511"/>
            <a:chExt cx="2165030" cy="958305"/>
          </a:xfrm>
        </p:grpSpPr>
        <p:sp>
          <p:nvSpPr>
            <p:cNvPr id="19" name="矩形: 圆角 18">
              <a:extLst>
                <a:ext uri="{FF2B5EF4-FFF2-40B4-BE49-F238E27FC236}">
                  <a16:creationId xmlns:a16="http://schemas.microsoft.com/office/drawing/2014/main" id="{003D0CDE-DB86-8247-1AED-3EE784F10560}"/>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68DB4EB-85EC-3195-ADB6-AA9B67AA592F}"/>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课堂案例</a:t>
              </a:r>
              <a:r>
                <a:rPr lang="en-US" altLang="zh-CN" sz="2800" b="1" dirty="0">
                  <a:solidFill>
                    <a:schemeClr val="bg1"/>
                  </a:solidFill>
                </a:rPr>
                <a:t>——</a:t>
              </a:r>
              <a:r>
                <a:rPr lang="zh-CN" altLang="en-US" sz="2800" b="1" dirty="0">
                  <a:solidFill>
                    <a:schemeClr val="bg1"/>
                  </a:solidFill>
                </a:rPr>
                <a:t>绿幕抠像</a:t>
              </a:r>
            </a:p>
          </p:txBody>
        </p:sp>
      </p:grpSp>
      <p:sp>
        <p:nvSpPr>
          <p:cNvPr id="21" name="等腰三角形 20">
            <a:extLst>
              <a:ext uri="{FF2B5EF4-FFF2-40B4-BE49-F238E27FC236}">
                <a16:creationId xmlns:a16="http://schemas.microsoft.com/office/drawing/2014/main" id="{A0922841-6632-CC5D-AB26-9C02BAB1057B}"/>
              </a:ext>
            </a:extLst>
          </p:cNvPr>
          <p:cNvSpPr/>
          <p:nvPr/>
        </p:nvSpPr>
        <p:spPr>
          <a:xfrm rot="16200000">
            <a:off x="2240804" y="147494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676254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8E2506B-FBCC-DDC9-5883-5A2C61EC2CD9}"/>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9" name="矩形: 圆角 8">
            <a:extLst>
              <a:ext uri="{FF2B5EF4-FFF2-40B4-BE49-F238E27FC236}">
                <a16:creationId xmlns:a16="http://schemas.microsoft.com/office/drawing/2014/main" id="{E0694197-E93D-B846-7F66-6EAE4C605CE4}"/>
              </a:ext>
            </a:extLst>
          </p:cNvPr>
          <p:cNvSpPr/>
          <p:nvPr/>
        </p:nvSpPr>
        <p:spPr>
          <a:xfrm>
            <a:off x="2808525" y="1066732"/>
            <a:ext cx="6874318" cy="134989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01</a:t>
            </a:r>
            <a:r>
              <a:rPr lang="zh-CN" altLang="zh-CN" dirty="0">
                <a:solidFill>
                  <a:schemeClr val="tx1"/>
                </a:solidFill>
                <a:latin typeface="微软雅黑" panose="020B0503020204020204" pitchFamily="34" charset="-122"/>
                <a:ea typeface="微软雅黑" panose="020B0503020204020204" pitchFamily="34" charset="-122"/>
              </a:rPr>
              <a:t>：打开学习资源中的“实例文件</a:t>
            </a:r>
            <a:r>
              <a:rPr lang="en-US" altLang="zh-CN" dirty="0">
                <a:solidFill>
                  <a:schemeClr val="tx1"/>
                </a:solidFill>
                <a:latin typeface="微软雅黑" panose="020B0503020204020204" pitchFamily="34" charset="-122"/>
                <a:ea typeface="微软雅黑" panose="020B0503020204020204" pitchFamily="34" charset="-122"/>
              </a:rPr>
              <a:t>&gt;CH10&gt;</a:t>
            </a:r>
            <a:r>
              <a:rPr lang="zh-CN" altLang="zh-CN" dirty="0">
                <a:solidFill>
                  <a:schemeClr val="tx1"/>
                </a:solidFill>
                <a:latin typeface="微软雅黑" panose="020B0503020204020204" pitchFamily="34" charset="-122"/>
                <a:ea typeface="微软雅黑" panose="020B0503020204020204" pitchFamily="34" charset="-122"/>
              </a:rPr>
              <a:t>课堂案例——宠物绿幕</a:t>
            </a:r>
            <a:r>
              <a:rPr lang="en-US" altLang="zh-CN" dirty="0">
                <a:solidFill>
                  <a:schemeClr val="tx1"/>
                </a:solidFill>
                <a:latin typeface="微软雅黑" panose="020B0503020204020204" pitchFamily="34" charset="-122"/>
                <a:ea typeface="微软雅黑" panose="020B0503020204020204" pitchFamily="34" charset="-122"/>
              </a:rPr>
              <a:t>.</a:t>
            </a:r>
            <a:r>
              <a:rPr lang="en-US" altLang="zh-CN" dirty="0" err="1">
                <a:solidFill>
                  <a:schemeClr val="tx1"/>
                </a:solidFill>
                <a:latin typeface="微软雅黑" panose="020B0503020204020204" pitchFamily="34" charset="-122"/>
                <a:ea typeface="微软雅黑" panose="020B0503020204020204" pitchFamily="34" charset="-122"/>
              </a:rPr>
              <a:t>aep</a:t>
            </a:r>
            <a:r>
              <a:rPr lang="zh-CN" altLang="zh-CN" dirty="0">
                <a:solidFill>
                  <a:schemeClr val="tx1"/>
                </a:solidFill>
                <a:latin typeface="微软雅黑" panose="020B0503020204020204" pitchFamily="34" charset="-122"/>
                <a:ea typeface="微软雅黑" panose="020B0503020204020204" pitchFamily="34" charset="-122"/>
              </a:rPr>
              <a:t>”文件，然后加载“宠物绿幕”合成，如图</a:t>
            </a:r>
            <a:r>
              <a:rPr lang="en-US" altLang="zh-CN" dirty="0">
                <a:solidFill>
                  <a:schemeClr val="tx1"/>
                </a:solidFill>
                <a:latin typeface="微软雅黑" panose="020B0503020204020204" pitchFamily="34" charset="-122"/>
                <a:ea typeface="微软雅黑" panose="020B0503020204020204" pitchFamily="34" charset="-122"/>
              </a:rPr>
              <a:t>10-2</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13" name="等腰三角形 12">
            <a:extLst>
              <a:ext uri="{FF2B5EF4-FFF2-40B4-BE49-F238E27FC236}">
                <a16:creationId xmlns:a16="http://schemas.microsoft.com/office/drawing/2014/main" id="{5EBB1AB0-A8A8-B6D7-0C7A-7B977F703E3B}"/>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86D10A2D-99DF-E7BB-45BC-5E241BB64D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259092" y="2627063"/>
            <a:ext cx="4528232" cy="4100308"/>
          </a:xfrm>
          <a:prstGeom prst="rect">
            <a:avLst/>
          </a:prstGeom>
          <a:noFill/>
          <a:ln>
            <a:noFill/>
          </a:ln>
        </p:spPr>
      </p:pic>
      <p:sp>
        <p:nvSpPr>
          <p:cNvPr id="16" name="文本框 15">
            <a:extLst>
              <a:ext uri="{FF2B5EF4-FFF2-40B4-BE49-F238E27FC236}">
                <a16:creationId xmlns:a16="http://schemas.microsoft.com/office/drawing/2014/main" id="{22CCBB2A-B9F5-03CB-C40D-086A65D45BE7}"/>
              </a:ext>
            </a:extLst>
          </p:cNvPr>
          <p:cNvSpPr txBox="1"/>
          <p:nvPr/>
        </p:nvSpPr>
        <p:spPr>
          <a:xfrm>
            <a:off x="5102678" y="6358039"/>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7" name="组合 16">
            <a:extLst>
              <a:ext uri="{FF2B5EF4-FFF2-40B4-BE49-F238E27FC236}">
                <a16:creationId xmlns:a16="http://schemas.microsoft.com/office/drawing/2014/main" id="{7073D778-58C1-4B4B-398F-EF4B4280E5F0}"/>
              </a:ext>
            </a:extLst>
          </p:cNvPr>
          <p:cNvGrpSpPr/>
          <p:nvPr/>
        </p:nvGrpSpPr>
        <p:grpSpPr>
          <a:xfrm>
            <a:off x="52158" y="1102122"/>
            <a:ext cx="2165030" cy="958305"/>
            <a:chOff x="50707" y="1481511"/>
            <a:chExt cx="2165030" cy="958305"/>
          </a:xfrm>
        </p:grpSpPr>
        <p:sp>
          <p:nvSpPr>
            <p:cNvPr id="18" name="矩形: 圆角 17">
              <a:extLst>
                <a:ext uri="{FF2B5EF4-FFF2-40B4-BE49-F238E27FC236}">
                  <a16:creationId xmlns:a16="http://schemas.microsoft.com/office/drawing/2014/main" id="{599F4BB8-F45C-CC2F-8782-1524228C5509}"/>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31F8040F-C7CE-1A3A-2710-FD7E22CFD8B9}"/>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课堂案例</a:t>
              </a:r>
              <a:r>
                <a:rPr lang="en-US" altLang="zh-CN" sz="2800" b="1" dirty="0">
                  <a:solidFill>
                    <a:schemeClr val="bg1"/>
                  </a:solidFill>
                </a:rPr>
                <a:t>——</a:t>
              </a:r>
              <a:r>
                <a:rPr lang="zh-CN" altLang="en-US" sz="2800" b="1" dirty="0">
                  <a:solidFill>
                    <a:schemeClr val="bg1"/>
                  </a:solidFill>
                </a:rPr>
                <a:t>绿幕抠像</a:t>
              </a:r>
            </a:p>
          </p:txBody>
        </p:sp>
      </p:grpSp>
    </p:spTree>
    <p:custDataLst>
      <p:tags r:id="rId1"/>
    </p:custDataLst>
    <p:extLst>
      <p:ext uri="{BB962C8B-B14F-4D97-AF65-F5344CB8AC3E}">
        <p14:creationId xmlns:p14="http://schemas.microsoft.com/office/powerpoint/2010/main" val="11713980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FF4F421-507F-7618-1AEA-4BB155A43971}"/>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5" name="矩形: 圆角 4">
            <a:extLst>
              <a:ext uri="{FF2B5EF4-FFF2-40B4-BE49-F238E27FC236}">
                <a16:creationId xmlns:a16="http://schemas.microsoft.com/office/drawing/2014/main" id="{591CB086-3094-ED84-A0FB-926D558E4E5F}"/>
              </a:ext>
            </a:extLst>
          </p:cNvPr>
          <p:cNvSpPr/>
          <p:nvPr/>
        </p:nvSpPr>
        <p:spPr>
          <a:xfrm>
            <a:off x="2792195" y="1050403"/>
            <a:ext cx="8164275" cy="141521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02:</a:t>
            </a:r>
            <a:r>
              <a:rPr lang="zh-CN" altLang="zh-CN" dirty="0">
                <a:solidFill>
                  <a:schemeClr val="tx1"/>
                </a:solidFill>
                <a:latin typeface="微软雅黑" panose="020B0503020204020204" pitchFamily="34" charset="-122"/>
                <a:ea typeface="微软雅黑" panose="020B0503020204020204" pitchFamily="34" charset="-122"/>
              </a:rPr>
              <a:t>选择“宠物”图层，然后在“效果”面板中搜索“颜色差值键”命令，随后双击此效果为选中的图层添加其效果，随后在左侧“效果控件”面板中单击“主色”属性后面的工具并“合成”面板中取背景色，如图</a:t>
            </a:r>
            <a:r>
              <a:rPr lang="en-US" altLang="zh-CN" dirty="0">
                <a:solidFill>
                  <a:schemeClr val="tx1"/>
                </a:solidFill>
                <a:latin typeface="微软雅黑" panose="020B0503020204020204" pitchFamily="34" charset="-122"/>
                <a:ea typeface="微软雅黑" panose="020B0503020204020204" pitchFamily="34" charset="-122"/>
              </a:rPr>
              <a:t>10-3</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9" name="等腰三角形 8">
            <a:extLst>
              <a:ext uri="{FF2B5EF4-FFF2-40B4-BE49-F238E27FC236}">
                <a16:creationId xmlns:a16="http://schemas.microsoft.com/office/drawing/2014/main" id="{9064D0CC-37FF-3757-69B6-42D485546BBF}"/>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04CA8178-D148-BB54-593E-F5DBBB24A66B}"/>
              </a:ext>
            </a:extLst>
          </p:cNvPr>
          <p:cNvPicPr>
            <a:picLocks noChangeAspect="1"/>
          </p:cNvPicPr>
          <p:nvPr/>
        </p:nvPicPr>
        <p:blipFill>
          <a:blip r:embed="rId3"/>
          <a:stretch>
            <a:fillRect/>
          </a:stretch>
        </p:blipFill>
        <p:spPr>
          <a:xfrm>
            <a:off x="2868749" y="2790325"/>
            <a:ext cx="6013994" cy="3657504"/>
          </a:xfrm>
          <a:prstGeom prst="rect">
            <a:avLst/>
          </a:prstGeom>
        </p:spPr>
      </p:pic>
      <p:sp>
        <p:nvSpPr>
          <p:cNvPr id="12" name="文本框 11">
            <a:extLst>
              <a:ext uri="{FF2B5EF4-FFF2-40B4-BE49-F238E27FC236}">
                <a16:creationId xmlns:a16="http://schemas.microsoft.com/office/drawing/2014/main" id="{2845BDD9-229A-0F27-FE66-41FAB96919B2}"/>
              </a:ext>
            </a:extLst>
          </p:cNvPr>
          <p:cNvSpPr txBox="1"/>
          <p:nvPr/>
        </p:nvSpPr>
        <p:spPr>
          <a:xfrm>
            <a:off x="6376306" y="6078497"/>
            <a:ext cx="6123214"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10-3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3" name="组合 12">
            <a:extLst>
              <a:ext uri="{FF2B5EF4-FFF2-40B4-BE49-F238E27FC236}">
                <a16:creationId xmlns:a16="http://schemas.microsoft.com/office/drawing/2014/main" id="{F29B2330-2714-B088-EF7D-6E424CF051D8}"/>
              </a:ext>
            </a:extLst>
          </p:cNvPr>
          <p:cNvGrpSpPr/>
          <p:nvPr/>
        </p:nvGrpSpPr>
        <p:grpSpPr>
          <a:xfrm>
            <a:off x="52157" y="1118451"/>
            <a:ext cx="2165030" cy="958305"/>
            <a:chOff x="50707" y="1481511"/>
            <a:chExt cx="2165030" cy="958305"/>
          </a:xfrm>
        </p:grpSpPr>
        <p:sp>
          <p:nvSpPr>
            <p:cNvPr id="14" name="矩形: 圆角 13">
              <a:extLst>
                <a:ext uri="{FF2B5EF4-FFF2-40B4-BE49-F238E27FC236}">
                  <a16:creationId xmlns:a16="http://schemas.microsoft.com/office/drawing/2014/main" id="{65B5A11C-BDFB-96A4-CCF7-42C7C3087408}"/>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A85894EF-C63E-9685-53A8-6261BF8F4A02}"/>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课堂案例</a:t>
              </a:r>
              <a:r>
                <a:rPr lang="en-US" altLang="zh-CN" sz="2800" b="1" dirty="0">
                  <a:solidFill>
                    <a:schemeClr val="bg1"/>
                  </a:solidFill>
                </a:rPr>
                <a:t>——</a:t>
              </a:r>
              <a:r>
                <a:rPr lang="zh-CN" altLang="en-US" sz="2800" b="1" dirty="0">
                  <a:solidFill>
                    <a:schemeClr val="bg1"/>
                  </a:solidFill>
                </a:rPr>
                <a:t>绿幕抠像</a:t>
              </a:r>
            </a:p>
          </p:txBody>
        </p:sp>
      </p:grpSp>
    </p:spTree>
    <p:custDataLst>
      <p:tags r:id="rId1"/>
    </p:custDataLst>
    <p:extLst>
      <p:ext uri="{BB962C8B-B14F-4D97-AF65-F5344CB8AC3E}">
        <p14:creationId xmlns:p14="http://schemas.microsoft.com/office/powerpoint/2010/main" val="14357433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kYmQ4ODUyMzM0NjY3ODk5ZDU1YmE3MTljNTEyYzA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4.xml><?xml version="1.0" encoding="utf-8"?>
<p:tagLst xmlns:a="http://schemas.openxmlformats.org/drawingml/2006/main" xmlns:r="http://schemas.openxmlformats.org/officeDocument/2006/relationships" xmlns:p="http://schemas.openxmlformats.org/presentationml/2006/main">
  <p:tag name="ISLIDE.ICON" val="#1677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a="http://schemas.openxmlformats.org/drawingml/2006/main" xmlns:r="http://schemas.openxmlformats.org/officeDocument/2006/relationships" xmlns:p="http://schemas.openxmlformats.org/presentationml/2006/main">
  <p:tag name="ISLIDE.ICON" val="#16775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a="http://schemas.openxmlformats.org/drawingml/2006/main" xmlns:r="http://schemas.openxmlformats.org/officeDocument/2006/relationships" xmlns:p="http://schemas.openxmlformats.org/presentationml/2006/main">
  <p:tag name="ISLIDE.ICON" val="#167752;"/>
</p:tagLst>
</file>

<file path=ppt/tags/tag28.xml><?xml version="1.0" encoding="utf-8"?>
<p:tagLst xmlns:a="http://schemas.openxmlformats.org/drawingml/2006/main" xmlns:r="http://schemas.openxmlformats.org/officeDocument/2006/relationships" xmlns:p="http://schemas.openxmlformats.org/presentationml/2006/main">
  <p:tag name="ISLIDE.ICON" val="#167752;"/>
</p:tagLst>
</file>

<file path=ppt/tags/tag29.xml><?xml version="1.0" encoding="utf-8"?>
<p:tagLst xmlns:a="http://schemas.openxmlformats.org/drawingml/2006/main" xmlns:r="http://schemas.openxmlformats.org/officeDocument/2006/relationships" xmlns:p="http://schemas.openxmlformats.org/presentationml/2006/main">
  <p:tag name="ISLIDE.ICON" val="#167752;"/>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a="http://schemas.openxmlformats.org/drawingml/2006/main" xmlns:r="http://schemas.openxmlformats.org/officeDocument/2006/relationships" xmlns:p="http://schemas.openxmlformats.org/presentationml/2006/main">
  <p:tag name="ISLIDE.ICON" val="#167752;"/>
</p:tagLst>
</file>

<file path=ppt/tags/tag31.xml><?xml version="1.0" encoding="utf-8"?>
<p:tagLst xmlns:a="http://schemas.openxmlformats.org/drawingml/2006/main" xmlns:r="http://schemas.openxmlformats.org/officeDocument/2006/relationships" xmlns:p="http://schemas.openxmlformats.org/presentationml/2006/main">
  <p:tag name="ISLIDE.ICON" val="#167752;"/>
</p:tagLst>
</file>

<file path=ppt/tags/tag32.xml><?xml version="1.0" encoding="utf-8"?>
<p:tagLst xmlns:a="http://schemas.openxmlformats.org/drawingml/2006/main" xmlns:r="http://schemas.openxmlformats.org/officeDocument/2006/relationships" xmlns:p="http://schemas.openxmlformats.org/presentationml/2006/main">
  <p:tag name="ISLIDE.ICON" val="#167752;"/>
</p:tagLst>
</file>

<file path=ppt/tags/tag33.xml><?xml version="1.0" encoding="utf-8"?>
<p:tagLst xmlns:a="http://schemas.openxmlformats.org/drawingml/2006/main" xmlns:r="http://schemas.openxmlformats.org/officeDocument/2006/relationships" xmlns:p="http://schemas.openxmlformats.org/presentationml/2006/main">
  <p:tag name="ISLIDE.ICON" val="#167752;"/>
</p:tagLst>
</file>

<file path=ppt/tags/tag34.xml><?xml version="1.0" encoding="utf-8"?>
<p:tagLst xmlns:a="http://schemas.openxmlformats.org/drawingml/2006/main" xmlns:r="http://schemas.openxmlformats.org/officeDocument/2006/relationships" xmlns:p="http://schemas.openxmlformats.org/presentationml/2006/main">
  <p:tag name="ISLIDE.ICON" val="#167752;"/>
</p:tagLst>
</file>

<file path=ppt/tags/tag35.xml><?xml version="1.0" encoding="utf-8"?>
<p:tagLst xmlns:a="http://schemas.openxmlformats.org/drawingml/2006/main" xmlns:r="http://schemas.openxmlformats.org/officeDocument/2006/relationships" xmlns:p="http://schemas.openxmlformats.org/presentationml/2006/main">
  <p:tag name="ISLIDE.ICON" val="#167752;"/>
</p:tagLst>
</file>

<file path=ppt/tags/tag36.xml><?xml version="1.0" encoding="utf-8"?>
<p:tagLst xmlns:a="http://schemas.openxmlformats.org/drawingml/2006/main" xmlns:r="http://schemas.openxmlformats.org/officeDocument/2006/relationships" xmlns:p="http://schemas.openxmlformats.org/presentationml/2006/main">
  <p:tag name="ISLIDE.ICON" val="#167752;"/>
</p:tagLst>
</file>

<file path=ppt/tags/tag37.xml><?xml version="1.0" encoding="utf-8"?>
<p:tagLst xmlns:a="http://schemas.openxmlformats.org/drawingml/2006/main" xmlns:r="http://schemas.openxmlformats.org/officeDocument/2006/relationships" xmlns:p="http://schemas.openxmlformats.org/presentationml/2006/main">
  <p:tag name="ISLIDE.ICON" val="#167752;"/>
</p:tagLst>
</file>

<file path=ppt/tags/tag38.xml><?xml version="1.0" encoding="utf-8"?>
<p:tagLst xmlns:a="http://schemas.openxmlformats.org/drawingml/2006/main" xmlns:r="http://schemas.openxmlformats.org/officeDocument/2006/relationships" xmlns:p="http://schemas.openxmlformats.org/presentationml/2006/main">
  <p:tag name="ISLIDE.ICON" val="#167752;"/>
</p:tagLst>
</file>

<file path=ppt/tags/tag39.xml><?xml version="1.0" encoding="utf-8"?>
<p:tagLst xmlns:a="http://schemas.openxmlformats.org/drawingml/2006/main" xmlns:r="http://schemas.openxmlformats.org/officeDocument/2006/relationships" xmlns:p="http://schemas.openxmlformats.org/presentationml/2006/main">
  <p:tag name="ISLIDE.ICON" val="#167752;"/>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a="http://schemas.openxmlformats.org/drawingml/2006/main" xmlns:r="http://schemas.openxmlformats.org/officeDocument/2006/relationships" xmlns:p="http://schemas.openxmlformats.org/presentationml/2006/main">
  <p:tag name="ISLIDE.ICON" val="#167752;"/>
</p:tagLst>
</file>

<file path=ppt/tags/tag41.xml><?xml version="1.0" encoding="utf-8"?>
<p:tagLst xmlns:a="http://schemas.openxmlformats.org/drawingml/2006/main" xmlns:r="http://schemas.openxmlformats.org/officeDocument/2006/relationships" xmlns:p="http://schemas.openxmlformats.org/presentationml/2006/main">
  <p:tag name="ISLIDE.ICON" val="#167752;"/>
</p:tagLst>
</file>

<file path=ppt/tags/tag42.xml><?xml version="1.0" encoding="utf-8"?>
<p:tagLst xmlns:a="http://schemas.openxmlformats.org/drawingml/2006/main" xmlns:r="http://schemas.openxmlformats.org/officeDocument/2006/relationships" xmlns:p="http://schemas.openxmlformats.org/presentationml/2006/main">
  <p:tag name="ISLIDE.ICON" val="#167752;"/>
</p:tagLst>
</file>

<file path=ppt/tags/tag43.xml><?xml version="1.0" encoding="utf-8"?>
<p:tagLst xmlns:a="http://schemas.openxmlformats.org/drawingml/2006/main" xmlns:r="http://schemas.openxmlformats.org/officeDocument/2006/relationships" xmlns:p="http://schemas.openxmlformats.org/presentationml/2006/main">
  <p:tag name="ISLIDE.ICON" val="#167752;"/>
</p:tagLst>
</file>

<file path=ppt/tags/tag44.xml><?xml version="1.0" encoding="utf-8"?>
<p:tagLst xmlns:a="http://schemas.openxmlformats.org/drawingml/2006/main" xmlns:r="http://schemas.openxmlformats.org/officeDocument/2006/relationships" xmlns:p="http://schemas.openxmlformats.org/presentationml/2006/main">
  <p:tag name="ISLIDE.ICON" val="#167752;"/>
</p:tagLst>
</file>

<file path=ppt/tags/tag45.xml><?xml version="1.0" encoding="utf-8"?>
<p:tagLst xmlns:a="http://schemas.openxmlformats.org/drawingml/2006/main" xmlns:r="http://schemas.openxmlformats.org/officeDocument/2006/relationships" xmlns:p="http://schemas.openxmlformats.org/presentationml/2006/main">
  <p:tag name="ISLIDE.ICON" val="#167752;"/>
</p:tagLst>
</file>

<file path=ppt/tags/tag46.xml><?xml version="1.0" encoding="utf-8"?>
<p:tagLst xmlns:a="http://schemas.openxmlformats.org/drawingml/2006/main" xmlns:r="http://schemas.openxmlformats.org/officeDocument/2006/relationships" xmlns:p="http://schemas.openxmlformats.org/presentationml/2006/main">
  <p:tag name="ISLIDE.ICON" val="#167752;"/>
</p:tagLst>
</file>

<file path=ppt/tags/tag47.xml><?xml version="1.0" encoding="utf-8"?>
<p:tagLst xmlns:a="http://schemas.openxmlformats.org/drawingml/2006/main" xmlns:r="http://schemas.openxmlformats.org/officeDocument/2006/relationships" xmlns:p="http://schemas.openxmlformats.org/presentationml/2006/main">
  <p:tag name="ISLIDE.ICON" val="#167752;"/>
</p:tagLst>
</file>

<file path=ppt/tags/tag48.xml><?xml version="1.0" encoding="utf-8"?>
<p:tagLst xmlns:a="http://schemas.openxmlformats.org/drawingml/2006/main" xmlns:r="http://schemas.openxmlformats.org/officeDocument/2006/relationships" xmlns:p="http://schemas.openxmlformats.org/presentationml/2006/main">
  <p:tag name="ISLIDE.ICON" val="#167752;"/>
</p:tagLst>
</file>

<file path=ppt/tags/tag49.xml><?xml version="1.0" encoding="utf-8"?>
<p:tagLst xmlns:a="http://schemas.openxmlformats.org/drawingml/2006/main" xmlns:r="http://schemas.openxmlformats.org/officeDocument/2006/relationships" xmlns:p="http://schemas.openxmlformats.org/presentationml/2006/main">
  <p:tag name="ISLIDE.ICON" val="#167752;"/>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a="http://schemas.openxmlformats.org/drawingml/2006/main" xmlns:r="http://schemas.openxmlformats.org/officeDocument/2006/relationships" xmlns:p="http://schemas.openxmlformats.org/presentationml/2006/main">
  <p:tag name="ISLIDE.ICON" val="#167752;"/>
</p:tagLst>
</file>

<file path=ppt/tags/tag51.xml><?xml version="1.0" encoding="utf-8"?>
<p:tagLst xmlns:a="http://schemas.openxmlformats.org/drawingml/2006/main" xmlns:r="http://schemas.openxmlformats.org/officeDocument/2006/relationships" xmlns:p="http://schemas.openxmlformats.org/presentationml/2006/main">
  <p:tag name="ISLIDE.ICON" val="#167752;"/>
</p:tagLst>
</file>

<file path=ppt/tags/tag52.xml><?xml version="1.0" encoding="utf-8"?>
<p:tagLst xmlns:a="http://schemas.openxmlformats.org/drawingml/2006/main" xmlns:r="http://schemas.openxmlformats.org/officeDocument/2006/relationships" xmlns:p="http://schemas.openxmlformats.org/presentationml/2006/main">
  <p:tag name="ISLIDE.ICON" val="#167752;"/>
</p:tagLst>
</file>

<file path=ppt/tags/tag53.xml><?xml version="1.0" encoding="utf-8"?>
<p:tagLst xmlns:a="http://schemas.openxmlformats.org/drawingml/2006/main" xmlns:r="http://schemas.openxmlformats.org/officeDocument/2006/relationships" xmlns:p="http://schemas.openxmlformats.org/presentationml/2006/main">
  <p:tag name="ISLIDE.ICON" val="#167752;"/>
</p:tagLst>
</file>

<file path=ppt/tags/tag54.xml><?xml version="1.0" encoding="utf-8"?>
<p:tagLst xmlns:a="http://schemas.openxmlformats.org/drawingml/2006/main" xmlns:r="http://schemas.openxmlformats.org/officeDocument/2006/relationships" xmlns:p="http://schemas.openxmlformats.org/presentationml/2006/main">
  <p:tag name="ISLIDE.ICON" val="#167752;"/>
</p:tagLst>
</file>

<file path=ppt/tags/tag55.xml><?xml version="1.0" encoding="utf-8"?>
<p:tagLst xmlns:a="http://schemas.openxmlformats.org/drawingml/2006/main" xmlns:r="http://schemas.openxmlformats.org/officeDocument/2006/relationships" xmlns:p="http://schemas.openxmlformats.org/presentationml/2006/main">
  <p:tag name="ISLIDE.ICON" val="#167752;"/>
</p:tagLst>
</file>

<file path=ppt/tags/tag56.xml><?xml version="1.0" encoding="utf-8"?>
<p:tagLst xmlns:a="http://schemas.openxmlformats.org/drawingml/2006/main" xmlns:r="http://schemas.openxmlformats.org/officeDocument/2006/relationships" xmlns:p="http://schemas.openxmlformats.org/presentationml/2006/main">
  <p:tag name="ISLIDE.ICON" val="#167752;"/>
</p:tagLst>
</file>

<file path=ppt/tags/tag57.xml><?xml version="1.0" encoding="utf-8"?>
<p:tagLst xmlns:a="http://schemas.openxmlformats.org/drawingml/2006/main" xmlns:r="http://schemas.openxmlformats.org/officeDocument/2006/relationships" xmlns:p="http://schemas.openxmlformats.org/presentationml/2006/main">
  <p:tag name="ISLIDE.ICON" val="#167752;"/>
</p:tagLst>
</file>

<file path=ppt/tags/tag58.xml><?xml version="1.0" encoding="utf-8"?>
<p:tagLst xmlns:a="http://schemas.openxmlformats.org/drawingml/2006/main" xmlns:r="http://schemas.openxmlformats.org/officeDocument/2006/relationships" xmlns:p="http://schemas.openxmlformats.org/presentationml/2006/main">
  <p:tag name="ISLIDE.ICON" val="#167752;"/>
</p:tagLst>
</file>

<file path=ppt/tags/tag59.xml><?xml version="1.0" encoding="utf-8"?>
<p:tagLst xmlns:a="http://schemas.openxmlformats.org/drawingml/2006/main" xmlns:r="http://schemas.openxmlformats.org/officeDocument/2006/relationships" xmlns:p="http://schemas.openxmlformats.org/presentationml/2006/main">
  <p:tag name="ISLIDE.ICON" val="#167752;"/>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0.xml><?xml version="1.0" encoding="utf-8"?>
<p:tagLst xmlns:a="http://schemas.openxmlformats.org/drawingml/2006/main" xmlns:r="http://schemas.openxmlformats.org/officeDocument/2006/relationships" xmlns:p="http://schemas.openxmlformats.org/presentationml/2006/main">
  <p:tag name="ISLIDE.ICON" val="#167752;"/>
</p:tagLst>
</file>

<file path=ppt/tags/tag61.xml><?xml version="1.0" encoding="utf-8"?>
<p:tagLst xmlns:a="http://schemas.openxmlformats.org/drawingml/2006/main" xmlns:r="http://schemas.openxmlformats.org/officeDocument/2006/relationships" xmlns:p="http://schemas.openxmlformats.org/presentationml/2006/main">
  <p:tag name="ISLIDE.ICON" val="#167752;"/>
</p:tagLst>
</file>

<file path=ppt/tags/tag62.xml><?xml version="1.0" encoding="utf-8"?>
<p:tagLst xmlns:a="http://schemas.openxmlformats.org/drawingml/2006/main" xmlns:r="http://schemas.openxmlformats.org/officeDocument/2006/relationships" xmlns:p="http://schemas.openxmlformats.org/presentationml/2006/main">
  <p:tag name="ISLIDE.ICON" val="#167752;"/>
</p:tagLst>
</file>

<file path=ppt/tags/tag63.xml><?xml version="1.0" encoding="utf-8"?>
<p:tagLst xmlns:a="http://schemas.openxmlformats.org/drawingml/2006/main" xmlns:r="http://schemas.openxmlformats.org/officeDocument/2006/relationships" xmlns:p="http://schemas.openxmlformats.org/presentationml/2006/main">
  <p:tag name="ISLIDE.ICON" val="#167752;"/>
</p:tagLst>
</file>

<file path=ppt/tags/tag64.xml><?xml version="1.0" encoding="utf-8"?>
<p:tagLst xmlns:a="http://schemas.openxmlformats.org/drawingml/2006/main" xmlns:r="http://schemas.openxmlformats.org/officeDocument/2006/relationships" xmlns:p="http://schemas.openxmlformats.org/presentationml/2006/main">
  <p:tag name="ISLIDE.ICON" val="#167752;"/>
</p:tagLst>
</file>

<file path=ppt/tags/tag65.xml><?xml version="1.0" encoding="utf-8"?>
<p:tagLst xmlns:a="http://schemas.openxmlformats.org/drawingml/2006/main" xmlns:r="http://schemas.openxmlformats.org/officeDocument/2006/relationships" xmlns:p="http://schemas.openxmlformats.org/presentationml/2006/main">
  <p:tag name="ISLIDE.ICON" val="#167752;"/>
</p:tagLst>
</file>

<file path=ppt/tags/tag66.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67.xml><?xml version="1.0" encoding="utf-8"?>
<p:tagLst xmlns:a="http://schemas.openxmlformats.org/drawingml/2006/main" xmlns:r="http://schemas.openxmlformats.org/officeDocument/2006/relationships" xmlns:p="http://schemas.openxmlformats.org/presentationml/2006/main">
  <p:tag name="ISLIDE.ICON" val="#167752;"/>
</p:tagLst>
</file>

<file path=ppt/tags/tag68.xml><?xml version="1.0" encoding="utf-8"?>
<p:tagLst xmlns:a="http://schemas.openxmlformats.org/drawingml/2006/main" xmlns:r="http://schemas.openxmlformats.org/officeDocument/2006/relationships" xmlns:p="http://schemas.openxmlformats.org/presentationml/2006/main">
  <p:tag name="ISLIDE.ICON" val="#167752;"/>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xml><?xml version="1.0" encoding="utf-8"?>
<p:tagLst xmlns:a="http://schemas.openxmlformats.org/drawingml/2006/main" xmlns:r="http://schemas.openxmlformats.org/officeDocument/2006/relationships" xmlns:p="http://schemas.openxmlformats.org/presentationml/2006/main">
  <p:tag name="ISLIDE.ICON" val="#167752;"/>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9225</Words>
  <Application>Microsoft Office PowerPoint</Application>
  <PresentationFormat>宽屏</PresentationFormat>
  <Paragraphs>399</Paragraphs>
  <Slides>61</Slides>
  <Notes>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61</vt:i4>
      </vt:variant>
    </vt:vector>
  </HeadingPairs>
  <TitlesOfParts>
    <vt:vector size="68" baseType="lpstr">
      <vt:lpstr>等线</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2022-12-20T13:09:00Z</dcterms:created>
  <dcterms:modified xsi:type="dcterms:W3CDTF">2024-06-06T08:38:43Z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2052-12.1.0.16729</vt:lpwstr>
  </property>
</Properties>
</file>